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2"/>
  </p:notesMasterIdLst>
  <p:sldIdLst>
    <p:sldId id="256" r:id="rId3"/>
    <p:sldId id="289" r:id="rId4"/>
    <p:sldId id="258" r:id="rId5"/>
    <p:sldId id="302" r:id="rId6"/>
    <p:sldId id="317" r:id="rId7"/>
    <p:sldId id="315" r:id="rId8"/>
    <p:sldId id="313" r:id="rId9"/>
    <p:sldId id="263" r:id="rId10"/>
    <p:sldId id="379" r:id="rId11"/>
    <p:sldId id="374" r:id="rId12"/>
    <p:sldId id="314" r:id="rId13"/>
    <p:sldId id="309" r:id="rId14"/>
    <p:sldId id="260" r:id="rId15"/>
    <p:sldId id="376" r:id="rId16"/>
    <p:sldId id="375" r:id="rId17"/>
    <p:sldId id="381" r:id="rId18"/>
    <p:sldId id="264" r:id="rId19"/>
    <p:sldId id="382" r:id="rId20"/>
    <p:sldId id="297" r:id="rId21"/>
    <p:sldId id="298" r:id="rId22"/>
    <p:sldId id="299" r:id="rId23"/>
    <p:sldId id="303" r:id="rId24"/>
    <p:sldId id="310" r:id="rId25"/>
    <p:sldId id="312" r:id="rId26"/>
    <p:sldId id="311" r:id="rId27"/>
    <p:sldId id="380" r:id="rId28"/>
    <p:sldId id="378" r:id="rId29"/>
    <p:sldId id="296" r:id="rId30"/>
    <p:sldId id="290"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6EC094-0965-BEFF-1305-2C966CDC02C7}" name="Annie Silverman" initials="AS" userId="S::asilverman@schsd.org::a4d61b97-f95a-4b19-b22d-b2a2a69ab90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78C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85F85-D5D5-ECC5-4F0A-4FD7345E6B26}" v="40" dt="2025-07-28T22:51:22.419"/>
    <p1510:client id="{4D464143-47B7-FB74-0A38-B0924B8C28B3}" v="1230" dt="2025-07-30T16:27:13.542"/>
    <p1510:client id="{774FBE26-E9A2-2782-EBE0-616E96A46BF6}" v="89" dt="2025-07-29T16:15:36.098"/>
    <p1510:client id="{886EC7AE-8162-992F-F683-4E3F7CB5305B}" v="1" dt="2025-07-28T23:35:15.859"/>
    <p1510:client id="{CBDF4529-528C-4210-B574-FC7F0B2C42B5}" v="1" dt="2025-07-30T20:46:10.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0D050C0-0B96-4F6F-AD5A-FD77DA327B77}" type="datetimeFigureOut">
              <a:rPr lang="en-US" smtClean="0"/>
              <a:t>7/30/2025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E88466C-94A9-49AA-B862-B64BDFC806CB}" type="slidenum">
              <a:rPr lang="en-US" smtClean="0"/>
              <a:t>‹#›</a:t>
            </a:fld>
            <a:endParaRPr lang="en-US"/>
          </a:p>
        </p:txBody>
      </p:sp>
    </p:spTree>
    <p:extLst>
      <p:ext uri="{BB962C8B-B14F-4D97-AF65-F5344CB8AC3E}">
        <p14:creationId xmlns:p14="http://schemas.microsoft.com/office/powerpoint/2010/main" val="298682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88466C-94A9-49AA-B862-B64BDFC806CB}" type="slidenum">
              <a:rPr lang="en-US" smtClean="0"/>
              <a:t>1</a:t>
            </a:fld>
            <a:endParaRPr lang="en-US"/>
          </a:p>
        </p:txBody>
      </p:sp>
    </p:spTree>
    <p:extLst>
      <p:ext uri="{BB962C8B-B14F-4D97-AF65-F5344CB8AC3E}">
        <p14:creationId xmlns:p14="http://schemas.microsoft.com/office/powerpoint/2010/main" val="2013332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Cody</a:t>
            </a:r>
          </a:p>
          <a:p>
            <a:r>
              <a:rPr lang="en-US"/>
              <a:t>To determine how we distribute Older American’s Act, Older Californian’s Act, and Transportation Grants, AAA completes a 4-year plan. The current plan runs from 2024 to  2028. </a:t>
            </a:r>
          </a:p>
          <a:p>
            <a:endParaRPr lang="en-US"/>
          </a:p>
          <a:p>
            <a:r>
              <a:rPr lang="en-US"/>
              <a:t>To develop the plan, AAA staff </a:t>
            </a:r>
            <a:r>
              <a:rPr lang="en-US" err="1"/>
              <a:t>elecit</a:t>
            </a:r>
            <a:r>
              <a:rPr lang="en-US"/>
              <a:t> input from key stakeholders. This was done through:</a:t>
            </a:r>
          </a:p>
          <a:p>
            <a:endParaRPr lang="en-US"/>
          </a:p>
          <a:p>
            <a:pPr>
              <a:spcAft>
                <a:spcPts val="623"/>
              </a:spcAft>
            </a:pPr>
            <a:r>
              <a:rPr lang="en-US" sz="1600"/>
              <a:t>Surveys: 1,679</a:t>
            </a:r>
          </a:p>
          <a:p>
            <a:pPr marL="296711" indent="-296711">
              <a:spcAft>
                <a:spcPts val="623"/>
              </a:spcAft>
              <a:buFont typeface="Arial" panose="020B0604020202020204" pitchFamily="34" charset="0"/>
              <a:buChar char="•"/>
            </a:pPr>
            <a:r>
              <a:rPr lang="en-US"/>
              <a:t>Online and Paper</a:t>
            </a:r>
          </a:p>
          <a:p>
            <a:pPr marL="296711" indent="-296711">
              <a:spcAft>
                <a:spcPts val="623"/>
              </a:spcAft>
              <a:buFont typeface="Arial" panose="020B0604020202020204" pitchFamily="34" charset="0"/>
              <a:buChar char="•"/>
            </a:pPr>
            <a:r>
              <a:rPr lang="en-US"/>
              <a:t>English 1,565 Received</a:t>
            </a:r>
          </a:p>
          <a:p>
            <a:pPr marL="296711" indent="-296711">
              <a:spcAft>
                <a:spcPts val="623"/>
              </a:spcAft>
              <a:buFont typeface="Arial" panose="020B0604020202020204" pitchFamily="34" charset="0"/>
              <a:buChar char="•"/>
            </a:pPr>
            <a:r>
              <a:rPr lang="en-US"/>
              <a:t>Spanish 114 Received</a:t>
            </a:r>
          </a:p>
          <a:p>
            <a:pPr>
              <a:spcAft>
                <a:spcPts val="623"/>
              </a:spcAft>
            </a:pPr>
            <a:endParaRPr lang="en-US" sz="1600"/>
          </a:p>
          <a:p>
            <a:pPr>
              <a:spcAft>
                <a:spcPts val="623"/>
              </a:spcAft>
            </a:pPr>
            <a:r>
              <a:rPr lang="en-US" sz="1600"/>
              <a:t>Focus Groups: 14</a:t>
            </a:r>
          </a:p>
          <a:p>
            <a:pPr>
              <a:spcAft>
                <a:spcPts val="623"/>
              </a:spcAft>
            </a:pPr>
            <a:r>
              <a:rPr lang="en-US"/>
              <a:t>Targeted groups included low-income housing communities, Spanish-speakers, Rural/Geographically isolated areas, Urban Areas, LGBTQIA+, Alzheimer’s Disease &amp; Caregivers, People with Disabilities &amp; Caregivers.</a:t>
            </a:r>
          </a:p>
          <a:p>
            <a:pPr>
              <a:spcAft>
                <a:spcPts val="623"/>
              </a:spcAft>
            </a:pPr>
            <a:endParaRPr lang="en-US" sz="1600"/>
          </a:p>
          <a:p>
            <a:pPr>
              <a:spcAft>
                <a:spcPts val="623"/>
              </a:spcAft>
            </a:pPr>
            <a:r>
              <a:rPr lang="en-US" sz="1600"/>
              <a:t>Stakeholder Interviews: 43</a:t>
            </a:r>
          </a:p>
          <a:p>
            <a:pPr>
              <a:spcAft>
                <a:spcPts val="623"/>
              </a:spcAft>
            </a:pPr>
            <a:r>
              <a:rPr lang="en-US"/>
              <a:t>Leaders from Community Services &amp; Supports, Health, Transportation, Housing, Caregiving, Emergency Preparedness, Protection from Abuse, and Economic Security.</a:t>
            </a:r>
          </a:p>
          <a:p>
            <a:endParaRPr lang="en-US"/>
          </a:p>
        </p:txBody>
      </p:sp>
      <p:sp>
        <p:nvSpPr>
          <p:cNvPr id="4" name="Slide Number Placeholder 3"/>
          <p:cNvSpPr>
            <a:spLocks noGrp="1"/>
          </p:cNvSpPr>
          <p:nvPr>
            <p:ph type="sldNum" sz="quarter" idx="5"/>
          </p:nvPr>
        </p:nvSpPr>
        <p:spPr/>
        <p:txBody>
          <a:bodyPr/>
          <a:lstStyle/>
          <a:p>
            <a:fld id="{EE88466C-94A9-49AA-B862-B64BDFC806CB}" type="slidenum">
              <a:rPr lang="en-US" smtClean="0"/>
              <a:t>10</a:t>
            </a:fld>
            <a:endParaRPr lang="en-US"/>
          </a:p>
        </p:txBody>
      </p:sp>
    </p:spTree>
    <p:extLst>
      <p:ext uri="{BB962C8B-B14F-4D97-AF65-F5344CB8AC3E}">
        <p14:creationId xmlns:p14="http://schemas.microsoft.com/office/powerpoint/2010/main" val="3607491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a:solidFill>
                  <a:srgbClr val="212121"/>
                </a:solidFill>
                <a:latin typeface="ArialMT"/>
              </a:rPr>
              <a:t>Cody</a:t>
            </a:r>
          </a:p>
          <a:p>
            <a:pPr algn="l"/>
            <a:r>
              <a:rPr lang="en-US" sz="1800">
                <a:solidFill>
                  <a:srgbClr val="212121"/>
                </a:solidFill>
                <a:latin typeface="ArialMT"/>
              </a:rPr>
              <a:t>The Sonoma County Area Agency on Aging has aligned its goals with the California Master Plan for Aging as informed by the Area Agency on Aging Needs Assessment consisting of surveys and focus groups, the Local Master Plan for Aging initiative, and the Local Aging &amp; Disability Action Plan initiative.</a:t>
            </a:r>
            <a:endParaRPr lang="en-US"/>
          </a:p>
        </p:txBody>
      </p:sp>
      <p:sp>
        <p:nvSpPr>
          <p:cNvPr id="4" name="Slide Number Placeholder 3"/>
          <p:cNvSpPr>
            <a:spLocks noGrp="1"/>
          </p:cNvSpPr>
          <p:nvPr>
            <p:ph type="sldNum" sz="quarter" idx="5"/>
          </p:nvPr>
        </p:nvSpPr>
        <p:spPr/>
        <p:txBody>
          <a:bodyPr/>
          <a:lstStyle/>
          <a:p>
            <a:pPr defTabSz="465887">
              <a:defRPr/>
            </a:pPr>
            <a:fld id="{EE88466C-94A9-49AA-B862-B64BDFC806CB}" type="slidenum">
              <a:rPr lang="en-US">
                <a:solidFill>
                  <a:prstClr val="black"/>
                </a:solidFill>
                <a:latin typeface="Aptos" panose="02110004020202020204"/>
              </a:rPr>
              <a:pPr defTabSz="465887">
                <a:defRPr/>
              </a:pPr>
              <a:t>11</a:t>
            </a:fld>
            <a:endParaRPr lang="en-US">
              <a:solidFill>
                <a:prstClr val="black"/>
              </a:solidFill>
              <a:latin typeface="Aptos" panose="02110004020202020204"/>
            </a:endParaRPr>
          </a:p>
        </p:txBody>
      </p:sp>
    </p:spTree>
    <p:extLst>
      <p:ext uri="{BB962C8B-B14F-4D97-AF65-F5344CB8AC3E}">
        <p14:creationId xmlns:p14="http://schemas.microsoft.com/office/powerpoint/2010/main" val="4147180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Cody</a:t>
            </a:r>
          </a:p>
        </p:txBody>
      </p:sp>
      <p:sp>
        <p:nvSpPr>
          <p:cNvPr id="4" name="Slide Number Placeholder 3"/>
          <p:cNvSpPr>
            <a:spLocks noGrp="1"/>
          </p:cNvSpPr>
          <p:nvPr>
            <p:ph type="sldNum" sz="quarter" idx="5"/>
          </p:nvPr>
        </p:nvSpPr>
        <p:spPr/>
        <p:txBody>
          <a:bodyPr/>
          <a:lstStyle/>
          <a:p>
            <a:fld id="{EE88466C-94A9-49AA-B862-B64BDFC806CB}" type="slidenum">
              <a:rPr lang="en-US" smtClean="0"/>
              <a:t>12</a:t>
            </a:fld>
            <a:endParaRPr lang="en-US"/>
          </a:p>
        </p:txBody>
      </p:sp>
    </p:spTree>
    <p:extLst>
      <p:ext uri="{BB962C8B-B14F-4D97-AF65-F5344CB8AC3E}">
        <p14:creationId xmlns:p14="http://schemas.microsoft.com/office/powerpoint/2010/main" val="894080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Cody:</a:t>
            </a:r>
          </a:p>
          <a:p>
            <a:pPr algn="l"/>
            <a:r>
              <a:rPr lang="en-US"/>
              <a:t>The Commission typically meets on the second Wednesday of the Month; no meetings in July and December. August is an all-day Planning Day.</a:t>
            </a:r>
          </a:p>
          <a:p>
            <a:pPr algn="l"/>
            <a:endParaRPr lang="en-US"/>
          </a:p>
          <a:p>
            <a:pPr defTabSz="931774">
              <a:defRPr/>
            </a:pPr>
            <a:r>
              <a:rPr lang="en-US"/>
              <a:t>The Executive Committee typically meets on the first Tuesday of the Month; no meetings in July and December</a:t>
            </a:r>
          </a:p>
          <a:p>
            <a:pPr algn="l"/>
            <a:endParaRPr lang="en-US"/>
          </a:p>
          <a:p>
            <a:pPr algn="l"/>
            <a:r>
              <a:rPr lang="en-US">
                <a:solidFill>
                  <a:srgbClr val="000000"/>
                </a:solidFill>
                <a:latin typeface="Arial" panose="020B0604020202020204" pitchFamily="34" charset="0"/>
              </a:rPr>
              <a:t>Agencies are HIGHLY encouraged to attend Commission Meetings (also written into your contract). Agencies are also encouraged to reach out to Cody if they have items or ideals that they would like to see at the Commission that would get them engaged and participating in the meetings. </a:t>
            </a:r>
          </a:p>
          <a:p>
            <a:pPr algn="l"/>
            <a:endParaRPr lang="en-US"/>
          </a:p>
          <a:p>
            <a:pPr algn="l"/>
            <a:endParaRPr lang="en-US"/>
          </a:p>
        </p:txBody>
      </p:sp>
      <p:sp>
        <p:nvSpPr>
          <p:cNvPr id="4" name="Slide Number Placeholder 3"/>
          <p:cNvSpPr>
            <a:spLocks noGrp="1"/>
          </p:cNvSpPr>
          <p:nvPr>
            <p:ph type="sldNum" sz="quarter" idx="5"/>
          </p:nvPr>
        </p:nvSpPr>
        <p:spPr/>
        <p:txBody>
          <a:bodyPr/>
          <a:lstStyle/>
          <a:p>
            <a:fld id="{EE88466C-94A9-49AA-B862-B64BDFC806CB}" type="slidenum">
              <a:rPr lang="en-US" smtClean="0"/>
              <a:t>13</a:t>
            </a:fld>
            <a:endParaRPr lang="en-US"/>
          </a:p>
        </p:txBody>
      </p:sp>
    </p:spTree>
    <p:extLst>
      <p:ext uri="{BB962C8B-B14F-4D97-AF65-F5344CB8AC3E}">
        <p14:creationId xmlns:p14="http://schemas.microsoft.com/office/powerpoint/2010/main" val="1480223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Cody</a:t>
            </a:r>
          </a:p>
        </p:txBody>
      </p:sp>
      <p:sp>
        <p:nvSpPr>
          <p:cNvPr id="4" name="Slide Number Placeholder 3"/>
          <p:cNvSpPr>
            <a:spLocks noGrp="1"/>
          </p:cNvSpPr>
          <p:nvPr>
            <p:ph type="sldNum" sz="quarter" idx="5"/>
          </p:nvPr>
        </p:nvSpPr>
        <p:spPr/>
        <p:txBody>
          <a:bodyPr/>
          <a:lstStyle/>
          <a:p>
            <a:fld id="{EE88466C-94A9-49AA-B862-B64BDFC806CB}" type="slidenum">
              <a:rPr lang="en-US" smtClean="0"/>
              <a:t>14</a:t>
            </a:fld>
            <a:endParaRPr lang="en-US"/>
          </a:p>
        </p:txBody>
      </p:sp>
    </p:spTree>
    <p:extLst>
      <p:ext uri="{BB962C8B-B14F-4D97-AF65-F5344CB8AC3E}">
        <p14:creationId xmlns:p14="http://schemas.microsoft.com/office/powerpoint/2010/main" val="392000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a:t>Annie:</a:t>
            </a:r>
          </a:p>
          <a:p>
            <a:endParaRPr lang="en-US" b="1"/>
          </a:p>
          <a:p>
            <a:pPr lvl="0"/>
            <a:r>
              <a:rPr lang="en-US"/>
              <a:t>New Exhibit As</a:t>
            </a:r>
            <a:endParaRPr lang="en-US" sz="900"/>
          </a:p>
          <a:p>
            <a:pPr marL="291179" indent="-291179">
              <a:buFont typeface="Arial"/>
              <a:buChar char="•"/>
            </a:pPr>
            <a:r>
              <a:rPr lang="en-US"/>
              <a:t>We have reorganized our Exhibit As so that the items in the right column are only listed once instead of accompanying each scope of work </a:t>
            </a:r>
            <a:endParaRPr lang="en-US" sz="900"/>
          </a:p>
          <a:p>
            <a:pPr marL="291179" indent="-291179">
              <a:buFont typeface="Arial"/>
              <a:buChar char="•"/>
            </a:pPr>
            <a:r>
              <a:rPr lang="en-US" b="1"/>
              <a:t>Pause to let everyone read the slide</a:t>
            </a:r>
            <a:endParaRPr lang="en-US" sz="900" b="1"/>
          </a:p>
          <a:p>
            <a:pPr marL="291179" indent="-291179">
              <a:buFont typeface="Arial"/>
              <a:buChar char="•"/>
            </a:pPr>
            <a:r>
              <a:rPr lang="en-US"/>
              <a:t>When we process our next round of amendments, we will make a few more changes to align language with CDA's 2025 Program Guide. </a:t>
            </a:r>
            <a:endParaRPr lang="en-US" sz="900"/>
          </a:p>
          <a:p>
            <a:pPr lvl="2" indent="-291179">
              <a:buFont typeface="Arial"/>
              <a:buChar char="•"/>
            </a:pPr>
            <a:r>
              <a:rPr lang="en-US"/>
              <a:t>All changes will be made using track changes for your review and approval </a:t>
            </a:r>
            <a:endParaRPr lang="en-US" sz="900"/>
          </a:p>
          <a:p>
            <a:pPr marL="291179" indent="-291179">
              <a:buFont typeface="Arial"/>
              <a:buChar char="•"/>
            </a:pPr>
            <a:r>
              <a:rPr lang="en-US"/>
              <a:t>Please review your scope of work. This is a formal agreement that lays out program requirements and deliverables</a:t>
            </a:r>
            <a:endParaRPr lang="en-US" sz="900"/>
          </a:p>
          <a:p>
            <a:pPr lvl="2" indent="-291179">
              <a:buFont typeface="Arial"/>
              <a:buChar char="•"/>
            </a:pPr>
            <a:r>
              <a:rPr lang="en-US"/>
              <a:t>If you anticipate the need to deviate from your scope of work, reach out to your scope of work manager before any changes are made. Your scope of work manager will work with you to discuss any barriers and will work collaboratively towards a solution. Proactive communication is key here Communication is key, though. </a:t>
            </a:r>
            <a:endParaRPr lang="en-US" sz="900"/>
          </a:p>
          <a:p>
            <a:pPr marL="291179" indent="-291179">
              <a:buFont typeface="Arial"/>
              <a:buChar char="•"/>
            </a:pPr>
            <a:r>
              <a:rPr lang="en-US"/>
              <a:t>Review the contract outcomes section of your scope of work</a:t>
            </a:r>
            <a:endParaRPr lang="en-US" sz="900"/>
          </a:p>
          <a:p>
            <a:pPr lvl="2" indent="-291179">
              <a:buFont typeface="Arial"/>
              <a:buChar char="•"/>
            </a:pPr>
            <a:r>
              <a:rPr lang="en-US"/>
              <a:t>Let us know if you do not anticipate being able to meet these deliverables</a:t>
            </a:r>
          </a:p>
          <a:p>
            <a:pPr lvl="2" indent="-291179">
              <a:buFont typeface="Arial"/>
              <a:buChar char="•"/>
            </a:pPr>
            <a:r>
              <a:rPr lang="en-US"/>
              <a:t>We really appreciate early, proactive communication</a:t>
            </a:r>
          </a:p>
          <a:p>
            <a:endParaRPr lang="en-US" kern="1200">
              <a:solidFill>
                <a:schemeClr val="tx1"/>
              </a:solidFill>
              <a:effectLst/>
              <a:latin typeface="+mn-lt"/>
            </a:endParaRPr>
          </a:p>
          <a:p>
            <a:endParaRPr lang="en-US"/>
          </a:p>
        </p:txBody>
      </p:sp>
      <p:sp>
        <p:nvSpPr>
          <p:cNvPr id="4" name="Slide Number Placeholder 3"/>
          <p:cNvSpPr>
            <a:spLocks noGrp="1"/>
          </p:cNvSpPr>
          <p:nvPr>
            <p:ph type="sldNum" sz="quarter" idx="5"/>
          </p:nvPr>
        </p:nvSpPr>
        <p:spPr/>
        <p:txBody>
          <a:bodyPr/>
          <a:lstStyle/>
          <a:p>
            <a:fld id="{EE88466C-94A9-49AA-B862-B64BDFC806CB}" type="slidenum">
              <a:rPr lang="en-US" smtClean="0"/>
              <a:t>15</a:t>
            </a:fld>
            <a:endParaRPr lang="en-US"/>
          </a:p>
        </p:txBody>
      </p:sp>
    </p:spTree>
    <p:extLst>
      <p:ext uri="{BB962C8B-B14F-4D97-AF65-F5344CB8AC3E}">
        <p14:creationId xmlns:p14="http://schemas.microsoft.com/office/powerpoint/2010/main" val="79540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19E9B-04CF-1571-AA22-D5819ACF8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9C6473-6993-E45D-FB44-02C512592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F71C4-F565-05A7-651E-B3296D9A3F59}"/>
              </a:ext>
            </a:extLst>
          </p:cNvPr>
          <p:cNvSpPr>
            <a:spLocks noGrp="1"/>
          </p:cNvSpPr>
          <p:nvPr>
            <p:ph type="body" idx="1"/>
          </p:nvPr>
        </p:nvSpPr>
        <p:spPr/>
        <p:txBody>
          <a:bodyPr/>
          <a:lstStyle/>
          <a:p>
            <a:pPr lvl="0"/>
            <a:r>
              <a:rPr lang="en-US" b="1" dirty="0"/>
              <a:t>Annie:</a:t>
            </a:r>
          </a:p>
          <a:p>
            <a:r>
              <a:rPr lang="en-US" dirty="0"/>
              <a:t>Look at Kathleen's FAQs</a:t>
            </a:r>
          </a:p>
          <a:p>
            <a:pPr lvl="0"/>
            <a:r>
              <a:rPr lang="en-US" dirty="0"/>
              <a:t>New Exhibit As</a:t>
            </a:r>
            <a:endParaRPr lang="en-US" sz="900" dirty="0"/>
          </a:p>
          <a:p>
            <a:pPr lvl="1"/>
            <a:r>
              <a:rPr lang="en-US" dirty="0"/>
              <a:t>Program vs General Exhibits</a:t>
            </a:r>
            <a:endParaRPr lang="en-US" sz="900" dirty="0"/>
          </a:p>
          <a:p>
            <a:pPr lvl="1"/>
            <a:r>
              <a:rPr lang="en-US" dirty="0"/>
              <a:t>Expect more changes as we uniform and clean up the language so that Scopes of Works are clear, consistent, and concise. </a:t>
            </a:r>
            <a:endParaRPr lang="en-US" sz="900" dirty="0"/>
          </a:p>
          <a:p>
            <a:pPr lvl="1"/>
            <a:r>
              <a:rPr lang="en-US" dirty="0"/>
              <a:t>Review the exhibit section that indicates the program requirements and their responsibility if they need to deviate from the scope of work. </a:t>
            </a:r>
            <a:endParaRPr lang="en-US" sz="900" dirty="0"/>
          </a:p>
          <a:p>
            <a:pPr lvl="0"/>
            <a:r>
              <a:rPr lang="en-US" dirty="0"/>
              <a:t>Review contract outcomes data</a:t>
            </a:r>
            <a:endParaRPr lang="en-US" sz="900" dirty="0"/>
          </a:p>
          <a:p>
            <a:r>
              <a:rPr lang="en-US" dirty="0"/>
              <a:t>Make sure your agency is aware of the outcomes/data elements, i.e. client counts and units of service.</a:t>
            </a:r>
            <a:endParaRPr lang="en-US" sz="900" dirty="0"/>
          </a:p>
          <a:p>
            <a:endParaRPr lang="en-US"/>
          </a:p>
        </p:txBody>
      </p:sp>
      <p:sp>
        <p:nvSpPr>
          <p:cNvPr id="4" name="Slide Number Placeholder 3">
            <a:extLst>
              <a:ext uri="{FF2B5EF4-FFF2-40B4-BE49-F238E27FC236}">
                <a16:creationId xmlns:a16="http://schemas.microsoft.com/office/drawing/2014/main" id="{2539A257-5467-3322-5E0E-5244305F6502}"/>
              </a:ext>
            </a:extLst>
          </p:cNvPr>
          <p:cNvSpPr>
            <a:spLocks noGrp="1"/>
          </p:cNvSpPr>
          <p:nvPr>
            <p:ph type="sldNum" sz="quarter" idx="5"/>
          </p:nvPr>
        </p:nvSpPr>
        <p:spPr/>
        <p:txBody>
          <a:bodyPr/>
          <a:lstStyle/>
          <a:p>
            <a:fld id="{EE88466C-94A9-49AA-B862-B64BDFC806CB}" type="slidenum">
              <a:rPr lang="en-US" smtClean="0"/>
              <a:t>16</a:t>
            </a:fld>
            <a:endParaRPr lang="en-US"/>
          </a:p>
        </p:txBody>
      </p:sp>
    </p:spTree>
    <p:extLst>
      <p:ext uri="{BB962C8B-B14F-4D97-AF65-F5344CB8AC3E}">
        <p14:creationId xmlns:p14="http://schemas.microsoft.com/office/powerpoint/2010/main" val="1163113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3B6699"/>
                </a:solidFill>
                <a:effectLst/>
                <a:highlight>
                  <a:srgbClr val="FFFFFF"/>
                </a:highlight>
                <a:latin typeface="Nunito Sans"/>
              </a:rPr>
              <a:t>Annie</a:t>
            </a:r>
          </a:p>
          <a:p>
            <a:pPr algn="l"/>
            <a:endParaRPr lang="en-US" b="1" i="0">
              <a:solidFill>
                <a:srgbClr val="3B6699"/>
              </a:solidFill>
              <a:effectLst/>
              <a:highlight>
                <a:srgbClr val="FFFFFF"/>
              </a:highlight>
              <a:latin typeface="Nunito Sans" panose="020F0502020204030204" pitchFamily="2" charset="0"/>
            </a:endParaRPr>
          </a:p>
          <a:p>
            <a:r>
              <a:rPr lang="en-US" b="1">
                <a:solidFill>
                  <a:srgbClr val="3B6699"/>
                </a:solidFill>
                <a:highlight>
                  <a:srgbClr val="FFFFFF"/>
                </a:highlight>
                <a:latin typeface="Nunito Sans"/>
              </a:rPr>
              <a:t>Our overarching goal through monitoring is to uplift successes, learn about barriers, and confirm that program delivery aligns with federal, state, and local regulations while also meeting service unit deliverables. We are monitored by the California Department of Aging every four years, and one of the areas they evaluate us is how we monitor our service providers. </a:t>
            </a:r>
            <a:endParaRPr lang="en-US" b="1">
              <a:solidFill>
                <a:srgbClr val="3B6699"/>
              </a:solidFill>
              <a:highlight>
                <a:srgbClr val="FFFFFF"/>
              </a:highlight>
              <a:latin typeface="Nunito Sans" panose="020F0502020204030204" pitchFamily="2" charset="0"/>
            </a:endParaRPr>
          </a:p>
          <a:p>
            <a:endParaRPr lang="en-US" b="1">
              <a:solidFill>
                <a:srgbClr val="3B6699"/>
              </a:solidFill>
              <a:highlight>
                <a:srgbClr val="FFFFFF"/>
              </a:highlight>
              <a:latin typeface="Nunito Sans" panose="020F0502020204030204" pitchFamily="2" charset="0"/>
            </a:endParaRPr>
          </a:p>
          <a:p>
            <a:r>
              <a:rPr lang="en-US" b="1">
                <a:solidFill>
                  <a:srgbClr val="3B6699"/>
                </a:solidFill>
                <a:highlight>
                  <a:srgbClr val="FFFFFF"/>
                </a:highlight>
                <a:latin typeface="Nunito Sans"/>
              </a:rPr>
              <a:t>We conduct program monitoring through ongoing touchstones such as: </a:t>
            </a:r>
            <a:endParaRPr lang="en-US" b="1">
              <a:solidFill>
                <a:srgbClr val="3B6699"/>
              </a:solidFill>
              <a:highlight>
                <a:srgbClr val="FFFFFF"/>
              </a:highlight>
              <a:latin typeface="Nunito Sans" panose="020F0502020204030204" pitchFamily="2" charset="0"/>
            </a:endParaRPr>
          </a:p>
          <a:p>
            <a:pPr marL="1106481" lvl="2" indent="-174708">
              <a:buFont typeface="Arial"/>
              <a:buChar char="•"/>
            </a:pPr>
            <a:r>
              <a:rPr lang="en-US">
                <a:solidFill>
                  <a:srgbClr val="4D5968"/>
                </a:solidFill>
                <a:highlight>
                  <a:srgbClr val="FFFFFF"/>
                </a:highlight>
                <a:latin typeface="Nunito Sans"/>
              </a:rPr>
              <a:t>Monthly invoice review</a:t>
            </a:r>
            <a:endParaRPr lang="en-US">
              <a:solidFill>
                <a:srgbClr val="000000"/>
              </a:solidFill>
              <a:latin typeface="Aptos" panose="02110004020202020204"/>
            </a:endParaRPr>
          </a:p>
          <a:p>
            <a:pPr marL="1106481" lvl="2" indent="-174708">
              <a:buFont typeface="Arial"/>
              <a:buChar char="•"/>
            </a:pPr>
            <a:r>
              <a:rPr lang="en-US">
                <a:solidFill>
                  <a:srgbClr val="4D5968"/>
                </a:solidFill>
                <a:highlight>
                  <a:srgbClr val="FFFFFF"/>
                </a:highlight>
                <a:latin typeface="Nunito Sans"/>
              </a:rPr>
              <a:t>Data review</a:t>
            </a:r>
            <a:endParaRPr lang="en-US">
              <a:solidFill>
                <a:srgbClr val="000000"/>
              </a:solidFill>
              <a:latin typeface="Aptos" panose="02110004020202020204"/>
            </a:endParaRPr>
          </a:p>
          <a:p>
            <a:pPr marL="1106481" lvl="2" indent="-174708">
              <a:buFont typeface="Arial"/>
              <a:buChar char="•"/>
            </a:pPr>
            <a:r>
              <a:rPr lang="en-US">
                <a:solidFill>
                  <a:srgbClr val="4D5968"/>
                </a:solidFill>
                <a:highlight>
                  <a:srgbClr val="FFFFFF"/>
                </a:highlight>
                <a:latin typeface="Nunito Sans"/>
              </a:rPr>
              <a:t>Regular communication</a:t>
            </a:r>
            <a:endParaRPr lang="en-US">
              <a:solidFill>
                <a:srgbClr val="000000"/>
              </a:solidFill>
              <a:latin typeface="Aptos" panose="02110004020202020204"/>
            </a:endParaRPr>
          </a:p>
          <a:p>
            <a:pPr lvl="2"/>
            <a:endParaRPr lang="en-US">
              <a:solidFill>
                <a:srgbClr val="4D5968"/>
              </a:solidFill>
              <a:highlight>
                <a:srgbClr val="FFFFFF"/>
              </a:highlight>
              <a:latin typeface="Nunito Sans"/>
            </a:endParaRPr>
          </a:p>
          <a:p>
            <a:r>
              <a:rPr lang="en-US">
                <a:solidFill>
                  <a:srgbClr val="4D5968"/>
                </a:solidFill>
                <a:highlight>
                  <a:srgbClr val="FFFFFF"/>
                </a:highlight>
                <a:latin typeface="Nunito Sans"/>
              </a:rPr>
              <a:t>And annual or bi-annual (every-other-year) contract monitoring site visits which provide an opportunity to listen, learn, and align on program delivery. </a:t>
            </a:r>
            <a:endParaRPr lang="en-US">
              <a:solidFill>
                <a:srgbClr val="000000"/>
              </a:solidFill>
              <a:latin typeface="Aptos" panose="02110004020202020204"/>
            </a:endParaRPr>
          </a:p>
          <a:p>
            <a:endParaRPr lang="en-US">
              <a:solidFill>
                <a:srgbClr val="4D5968"/>
              </a:solidFill>
              <a:highlight>
                <a:srgbClr val="FFFFFF"/>
              </a:highlight>
              <a:latin typeface="Nunito Sans" panose="020F0502020204030204" pitchFamily="2" charset="0"/>
            </a:endParaRPr>
          </a:p>
          <a:p>
            <a:r>
              <a:rPr lang="en-US">
                <a:solidFill>
                  <a:srgbClr val="4D5968"/>
                </a:solidFill>
                <a:highlight>
                  <a:srgbClr val="FFFFFF"/>
                </a:highlight>
                <a:latin typeface="Nunito Sans"/>
              </a:rPr>
              <a:t>Program monitoring also allows our team to identify areas where further technical assistance may be needed. We want to proactively identify areas for growth and provide you and your team with the information you need to implement program changes.</a:t>
            </a:r>
          </a:p>
          <a:p>
            <a:endParaRPr lang="en-US">
              <a:solidFill>
                <a:srgbClr val="4D5968"/>
              </a:solidFill>
              <a:highlight>
                <a:srgbClr val="FFFFFF"/>
              </a:highlight>
              <a:latin typeface="Nunito Sans" panose="020F0502020204030204" pitchFamily="2" charset="0"/>
            </a:endParaRPr>
          </a:p>
          <a:p>
            <a:r>
              <a:rPr lang="en-US">
                <a:solidFill>
                  <a:srgbClr val="4D5968"/>
                </a:solidFill>
                <a:highlight>
                  <a:srgbClr val="FFFFFF"/>
                </a:highlight>
                <a:latin typeface="Nunito Sans"/>
              </a:rPr>
              <a:t>We may issue a Corrective Action Plan or CAP if we do not receive the required follow-up identified in the monitoring report by the specified date, or if the required follow-up does not align with federal, state, or local guidelines. We know that a CAP sounds scary and we assure you that it is our goal to work together to identify and implement needed changes. </a:t>
            </a:r>
          </a:p>
          <a:p>
            <a:endParaRPr lang="en-US">
              <a:solidFill>
                <a:srgbClr val="4D5968"/>
              </a:solidFill>
              <a:highlight>
                <a:srgbClr val="FFFFFF"/>
              </a:highlight>
              <a:latin typeface="Nunito Sans"/>
            </a:endParaRPr>
          </a:p>
          <a:p>
            <a:r>
              <a:rPr lang="en-US">
                <a:solidFill>
                  <a:srgbClr val="4D5968"/>
                </a:solidFill>
                <a:highlight>
                  <a:srgbClr val="FFFFFF"/>
                </a:highlight>
                <a:latin typeface="Nunito Sans"/>
              </a:rPr>
              <a:t>We are deeply grateful to the work that each of you do every day for the communities you serve, and we want to provide you with the level of support and technical assistance you need for programs to thrive. </a:t>
            </a:r>
          </a:p>
          <a:p>
            <a:endParaRPr lang="en-US">
              <a:solidFill>
                <a:srgbClr val="4D5968"/>
              </a:solidFill>
              <a:highlight>
                <a:srgbClr val="FFFFFF"/>
              </a:highlight>
              <a:latin typeface="Nunito Sans"/>
            </a:endParaRPr>
          </a:p>
        </p:txBody>
      </p:sp>
      <p:sp>
        <p:nvSpPr>
          <p:cNvPr id="4" name="Slide Number Placeholder 3"/>
          <p:cNvSpPr>
            <a:spLocks noGrp="1"/>
          </p:cNvSpPr>
          <p:nvPr>
            <p:ph type="sldNum" sz="quarter" idx="5"/>
          </p:nvPr>
        </p:nvSpPr>
        <p:spPr/>
        <p:txBody>
          <a:bodyPr/>
          <a:lstStyle/>
          <a:p>
            <a:fld id="{EE88466C-94A9-49AA-B862-B64BDFC806CB}" type="slidenum">
              <a:rPr lang="en-US" smtClean="0"/>
              <a:t>17</a:t>
            </a:fld>
            <a:endParaRPr lang="en-US"/>
          </a:p>
        </p:txBody>
      </p:sp>
    </p:spTree>
    <p:extLst>
      <p:ext uri="{BB962C8B-B14F-4D97-AF65-F5344CB8AC3E}">
        <p14:creationId xmlns:p14="http://schemas.microsoft.com/office/powerpoint/2010/main" val="2616145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Megan</a:t>
            </a:r>
          </a:p>
        </p:txBody>
      </p:sp>
      <p:sp>
        <p:nvSpPr>
          <p:cNvPr id="4" name="Slide Number Placeholder 3"/>
          <p:cNvSpPr>
            <a:spLocks noGrp="1"/>
          </p:cNvSpPr>
          <p:nvPr>
            <p:ph type="sldNum" sz="quarter" idx="5"/>
          </p:nvPr>
        </p:nvSpPr>
        <p:spPr/>
        <p:txBody>
          <a:bodyPr/>
          <a:lstStyle/>
          <a:p>
            <a:fld id="{EE88466C-94A9-49AA-B862-B64BDFC806CB}" type="slidenum">
              <a:rPr lang="en-US" smtClean="0"/>
              <a:t>18</a:t>
            </a:fld>
            <a:endParaRPr lang="en-US"/>
          </a:p>
        </p:txBody>
      </p:sp>
    </p:spTree>
    <p:extLst>
      <p:ext uri="{BB962C8B-B14F-4D97-AF65-F5344CB8AC3E}">
        <p14:creationId xmlns:p14="http://schemas.microsoft.com/office/powerpoint/2010/main" val="1590830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Megan/Maria</a:t>
            </a:r>
          </a:p>
        </p:txBody>
      </p:sp>
      <p:sp>
        <p:nvSpPr>
          <p:cNvPr id="4" name="Slide Number Placeholder 3"/>
          <p:cNvSpPr>
            <a:spLocks noGrp="1"/>
          </p:cNvSpPr>
          <p:nvPr>
            <p:ph type="sldNum" sz="quarter" idx="5"/>
          </p:nvPr>
        </p:nvSpPr>
        <p:spPr/>
        <p:txBody>
          <a:bodyPr/>
          <a:lstStyle/>
          <a:p>
            <a:fld id="{EE88466C-94A9-49AA-B862-B64BDFC806CB}" type="slidenum">
              <a:rPr lang="en-US" smtClean="0"/>
              <a:t>19</a:t>
            </a:fld>
            <a:endParaRPr lang="en-US"/>
          </a:p>
        </p:txBody>
      </p:sp>
    </p:spTree>
    <p:extLst>
      <p:ext uri="{BB962C8B-B14F-4D97-AF65-F5344CB8AC3E}">
        <p14:creationId xmlns:p14="http://schemas.microsoft.com/office/powerpoint/2010/main" val="1835862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a:t>
            </a:r>
          </a:p>
        </p:txBody>
      </p:sp>
      <p:sp>
        <p:nvSpPr>
          <p:cNvPr id="4" name="Slide Number Placeholder 3"/>
          <p:cNvSpPr>
            <a:spLocks noGrp="1"/>
          </p:cNvSpPr>
          <p:nvPr>
            <p:ph type="sldNum" sz="quarter" idx="5"/>
          </p:nvPr>
        </p:nvSpPr>
        <p:spPr/>
        <p:txBody>
          <a:bodyPr/>
          <a:lstStyle/>
          <a:p>
            <a:fld id="{EE88466C-94A9-49AA-B862-B64BDFC806CB}" type="slidenum">
              <a:rPr lang="en-US" smtClean="0"/>
              <a:t>2</a:t>
            </a:fld>
            <a:endParaRPr lang="en-US"/>
          </a:p>
        </p:txBody>
      </p:sp>
    </p:spTree>
    <p:extLst>
      <p:ext uri="{BB962C8B-B14F-4D97-AF65-F5344CB8AC3E}">
        <p14:creationId xmlns:p14="http://schemas.microsoft.com/office/powerpoint/2010/main" val="2109078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Megan/Maria</a:t>
            </a:r>
          </a:p>
          <a:p>
            <a:endParaRPr lang="en-US"/>
          </a:p>
        </p:txBody>
      </p:sp>
      <p:sp>
        <p:nvSpPr>
          <p:cNvPr id="4" name="Slide Number Placeholder 3"/>
          <p:cNvSpPr>
            <a:spLocks noGrp="1"/>
          </p:cNvSpPr>
          <p:nvPr>
            <p:ph type="sldNum" sz="quarter" idx="5"/>
          </p:nvPr>
        </p:nvSpPr>
        <p:spPr/>
        <p:txBody>
          <a:bodyPr/>
          <a:lstStyle/>
          <a:p>
            <a:fld id="{EE88466C-94A9-49AA-B862-B64BDFC806CB}" type="slidenum">
              <a:rPr lang="en-US" smtClean="0"/>
              <a:t>20</a:t>
            </a:fld>
            <a:endParaRPr lang="en-US"/>
          </a:p>
        </p:txBody>
      </p:sp>
    </p:spTree>
    <p:extLst>
      <p:ext uri="{BB962C8B-B14F-4D97-AF65-F5344CB8AC3E}">
        <p14:creationId xmlns:p14="http://schemas.microsoft.com/office/powerpoint/2010/main" val="134675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Megan/Maria</a:t>
            </a:r>
          </a:p>
          <a:p>
            <a:endParaRPr lang="en-US"/>
          </a:p>
        </p:txBody>
      </p:sp>
      <p:sp>
        <p:nvSpPr>
          <p:cNvPr id="4" name="Slide Number Placeholder 3"/>
          <p:cNvSpPr>
            <a:spLocks noGrp="1"/>
          </p:cNvSpPr>
          <p:nvPr>
            <p:ph type="sldNum" sz="quarter" idx="5"/>
          </p:nvPr>
        </p:nvSpPr>
        <p:spPr/>
        <p:txBody>
          <a:bodyPr/>
          <a:lstStyle/>
          <a:p>
            <a:fld id="{EE88466C-94A9-49AA-B862-B64BDFC806CB}" type="slidenum">
              <a:rPr lang="en-US" smtClean="0"/>
              <a:t>21</a:t>
            </a:fld>
            <a:endParaRPr lang="en-US"/>
          </a:p>
        </p:txBody>
      </p:sp>
    </p:spTree>
    <p:extLst>
      <p:ext uri="{BB962C8B-B14F-4D97-AF65-F5344CB8AC3E}">
        <p14:creationId xmlns:p14="http://schemas.microsoft.com/office/powerpoint/2010/main" val="357077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88466C-94A9-49AA-B862-B64BDFC806CB}" type="slidenum">
              <a:rPr lang="en-US" smtClean="0"/>
              <a:t>22</a:t>
            </a:fld>
            <a:endParaRPr lang="en-US"/>
          </a:p>
        </p:txBody>
      </p:sp>
    </p:spTree>
    <p:extLst>
      <p:ext uri="{BB962C8B-B14F-4D97-AF65-F5344CB8AC3E}">
        <p14:creationId xmlns:p14="http://schemas.microsoft.com/office/powerpoint/2010/main" val="3608331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88466C-94A9-49AA-B862-B64BDFC806CB}" type="slidenum">
              <a:rPr lang="en-US" smtClean="0"/>
              <a:t>23</a:t>
            </a:fld>
            <a:endParaRPr lang="en-US"/>
          </a:p>
        </p:txBody>
      </p:sp>
    </p:spTree>
    <p:extLst>
      <p:ext uri="{BB962C8B-B14F-4D97-AF65-F5344CB8AC3E}">
        <p14:creationId xmlns:p14="http://schemas.microsoft.com/office/powerpoint/2010/main" val="2030028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Megan/Maria</a:t>
            </a:r>
          </a:p>
          <a:p>
            <a:endParaRPr lang="en-US"/>
          </a:p>
        </p:txBody>
      </p:sp>
      <p:sp>
        <p:nvSpPr>
          <p:cNvPr id="4" name="Slide Number Placeholder 3"/>
          <p:cNvSpPr>
            <a:spLocks noGrp="1"/>
          </p:cNvSpPr>
          <p:nvPr>
            <p:ph type="sldNum" sz="quarter" idx="5"/>
          </p:nvPr>
        </p:nvSpPr>
        <p:spPr/>
        <p:txBody>
          <a:bodyPr/>
          <a:lstStyle/>
          <a:p>
            <a:fld id="{EE88466C-94A9-49AA-B862-B64BDFC806CB}" type="slidenum">
              <a:rPr lang="en-US" smtClean="0"/>
              <a:t>24</a:t>
            </a:fld>
            <a:endParaRPr lang="en-US"/>
          </a:p>
        </p:txBody>
      </p:sp>
    </p:spTree>
    <p:extLst>
      <p:ext uri="{BB962C8B-B14F-4D97-AF65-F5344CB8AC3E}">
        <p14:creationId xmlns:p14="http://schemas.microsoft.com/office/powerpoint/2010/main" val="1888534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88466C-94A9-49AA-B862-B64BDFC806CB}" type="slidenum">
              <a:rPr lang="en-US" smtClean="0"/>
              <a:t>25</a:t>
            </a:fld>
            <a:endParaRPr lang="en-US"/>
          </a:p>
        </p:txBody>
      </p:sp>
    </p:spTree>
    <p:extLst>
      <p:ext uri="{BB962C8B-B14F-4D97-AF65-F5344CB8AC3E}">
        <p14:creationId xmlns:p14="http://schemas.microsoft.com/office/powerpoint/2010/main" val="999438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88466C-94A9-49AA-B862-B64BDFC806CB}" type="slidenum">
              <a:rPr lang="en-US" smtClean="0"/>
              <a:t>26</a:t>
            </a:fld>
            <a:endParaRPr lang="en-US"/>
          </a:p>
        </p:txBody>
      </p:sp>
    </p:spTree>
    <p:extLst>
      <p:ext uri="{BB962C8B-B14F-4D97-AF65-F5344CB8AC3E}">
        <p14:creationId xmlns:p14="http://schemas.microsoft.com/office/powerpoint/2010/main" val="3089675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984C9-F641-9A03-64F8-1C23B37D9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DE585F-014A-CA50-2203-7E31EB7CD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0D137C-BD93-24E0-4955-606555575C43}"/>
              </a:ext>
            </a:extLst>
          </p:cNvPr>
          <p:cNvSpPr>
            <a:spLocks noGrp="1"/>
          </p:cNvSpPr>
          <p:nvPr>
            <p:ph type="body" idx="1"/>
          </p:nvPr>
        </p:nvSpPr>
        <p:spPr/>
        <p:txBody>
          <a:bodyPr/>
          <a:lstStyle/>
          <a:p>
            <a:r>
              <a:rPr lang="en-US" dirty="0"/>
              <a:t>CB</a:t>
            </a:r>
          </a:p>
          <a:p>
            <a:pPr lvl="0"/>
            <a:r>
              <a:rPr lang="en-US" u="sng" dirty="0"/>
              <a:t>Regular Service Provider Meetings:</a:t>
            </a:r>
            <a:endParaRPr lang="en-US" sz="900" u="sng"/>
          </a:p>
          <a:p>
            <a:r>
              <a:rPr lang="en-US" dirty="0"/>
              <a:t>AAA to hold either Annual, biennial, or quarterly Service Provider Meetings. Do Service Providers have a preference or interest?</a:t>
            </a:r>
            <a:endParaRPr lang="en-US" sz="900"/>
          </a:p>
          <a:p>
            <a:pPr lvl="0"/>
            <a:endParaRPr lang="en-US"/>
          </a:p>
          <a:p>
            <a:pPr lvl="0"/>
            <a:r>
              <a:rPr lang="en-US" u="sng" dirty="0"/>
              <a:t>Regular AAA Staff Meetings:</a:t>
            </a:r>
            <a:endParaRPr lang="en-US" sz="900" u="sng"/>
          </a:p>
          <a:p>
            <a:r>
              <a:rPr lang="en-US" dirty="0"/>
              <a:t>AAA Staff is considering holding regular “office hours” for providers to attend and ask questions. Would your staff find value in having dedicated “office hours” with the PPEAs? (registered vs non-registered and Q&amp;A sessions)</a:t>
            </a:r>
            <a:endParaRPr lang="en-US" sz="900" dirty="0"/>
          </a:p>
          <a:p>
            <a:endParaRPr lang="en-US"/>
          </a:p>
        </p:txBody>
      </p:sp>
      <p:sp>
        <p:nvSpPr>
          <p:cNvPr id="4" name="Slide Number Placeholder 3">
            <a:extLst>
              <a:ext uri="{FF2B5EF4-FFF2-40B4-BE49-F238E27FC236}">
                <a16:creationId xmlns:a16="http://schemas.microsoft.com/office/drawing/2014/main" id="{226D2203-ED0B-65F3-40DB-DD3C83CA6A51}"/>
              </a:ext>
            </a:extLst>
          </p:cNvPr>
          <p:cNvSpPr>
            <a:spLocks noGrp="1"/>
          </p:cNvSpPr>
          <p:nvPr>
            <p:ph type="sldNum" sz="quarter" idx="5"/>
          </p:nvPr>
        </p:nvSpPr>
        <p:spPr/>
        <p:txBody>
          <a:bodyPr/>
          <a:lstStyle/>
          <a:p>
            <a:fld id="{EE88466C-94A9-49AA-B862-B64BDFC806CB}" type="slidenum">
              <a:rPr lang="en-US" smtClean="0"/>
              <a:t>27</a:t>
            </a:fld>
            <a:endParaRPr lang="en-US"/>
          </a:p>
        </p:txBody>
      </p:sp>
    </p:spTree>
    <p:extLst>
      <p:ext uri="{BB962C8B-B14F-4D97-AF65-F5344CB8AC3E}">
        <p14:creationId xmlns:p14="http://schemas.microsoft.com/office/powerpoint/2010/main" val="1192680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Cody – note that the department is moving to a new email domain of "sonomacounty-hsd.gov</a:t>
            </a:r>
          </a:p>
        </p:txBody>
      </p:sp>
      <p:sp>
        <p:nvSpPr>
          <p:cNvPr id="4" name="Slide Number Placeholder 3"/>
          <p:cNvSpPr>
            <a:spLocks noGrp="1"/>
          </p:cNvSpPr>
          <p:nvPr>
            <p:ph type="sldNum" sz="quarter" idx="5"/>
          </p:nvPr>
        </p:nvSpPr>
        <p:spPr/>
        <p:txBody>
          <a:bodyPr/>
          <a:lstStyle/>
          <a:p>
            <a:fld id="{EE88466C-94A9-49AA-B862-B64BDFC806CB}" type="slidenum">
              <a:rPr lang="en-US" smtClean="0"/>
              <a:t>28</a:t>
            </a:fld>
            <a:endParaRPr lang="en-US"/>
          </a:p>
        </p:txBody>
      </p:sp>
    </p:spTree>
    <p:extLst>
      <p:ext uri="{BB962C8B-B14F-4D97-AF65-F5344CB8AC3E}">
        <p14:creationId xmlns:p14="http://schemas.microsoft.com/office/powerpoint/2010/main" val="2802070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333333"/>
                </a:solidFill>
                <a:effectLst/>
                <a:highlight>
                  <a:srgbClr val="FFFFFF"/>
                </a:highlight>
                <a:latin typeface="Source Sans Pro" panose="020B0503030403020204" pitchFamily="34" charset="0"/>
              </a:rPr>
              <a:t>Question</a:t>
            </a:r>
          </a:p>
          <a:p>
            <a:pPr algn="l"/>
            <a:r>
              <a:rPr lang="en-US" b="0" i="0">
                <a:solidFill>
                  <a:srgbClr val="333333"/>
                </a:solidFill>
                <a:effectLst/>
                <a:highlight>
                  <a:srgbClr val="FFFFFF"/>
                </a:highlight>
                <a:latin typeface="Source Sans Pro" panose="020B0503030403020204" pitchFamily="34" charset="0"/>
              </a:rPr>
              <a:t>Should AAAs spend State funds first, then the Federal funds?</a:t>
            </a:r>
          </a:p>
          <a:p>
            <a:pPr algn="l"/>
            <a:r>
              <a:rPr lang="en-US" b="1" i="0">
                <a:solidFill>
                  <a:srgbClr val="333333"/>
                </a:solidFill>
                <a:effectLst/>
                <a:highlight>
                  <a:srgbClr val="FFFFFF"/>
                </a:highlight>
                <a:latin typeface="Source Sans Pro" panose="020B0503030403020204" pitchFamily="34" charset="0"/>
              </a:rPr>
              <a:t>Answer</a:t>
            </a:r>
          </a:p>
          <a:p>
            <a:pPr algn="l"/>
            <a:r>
              <a:rPr lang="en-US" b="0" i="0">
                <a:solidFill>
                  <a:srgbClr val="333333"/>
                </a:solidFill>
                <a:effectLst/>
                <a:highlight>
                  <a:srgbClr val="FFFFFF"/>
                </a:highlight>
                <a:latin typeface="Source Sans Pro" panose="020B0503030403020204" pitchFamily="34" charset="0"/>
              </a:rPr>
              <a:t>In an effort to maintain consistent service levels, it is CDA’s expectation that each AAA spends all funds (State and Federal) available as allocated to each State Fiscal Year (SFY) and proportionately based on match requirements for the services provided.</a:t>
            </a:r>
          </a:p>
          <a:p>
            <a:pPr algn="l"/>
            <a:r>
              <a:rPr lang="en-US" b="0" i="0">
                <a:solidFill>
                  <a:srgbClr val="333333"/>
                </a:solidFill>
                <a:effectLst/>
                <a:highlight>
                  <a:srgbClr val="FFFFFF"/>
                </a:highlight>
                <a:latin typeface="Source Sans Pro" panose="020B0503030403020204" pitchFamily="34" charset="0"/>
              </a:rPr>
              <a:t>However, for the HICAP grant only, since the HICAP Federal Grant does not require a State match and since it is now awarded for a three year period ending March 31, 2020, it allows the AAAs some flexibility in managing the funds. State funds are only available within the SFY and expenditures must be recorded by June 30 for each year’s appropriation. Unspent Federal funds may be carried over into the following SFY. Therefore, CDA is not instructing AAAs to spend State funds first, but rather to ensure that all State funds are expended prior to June 30 to maximize service levels. AAAs should be mindful that carryover of Federal funds from year-to-year should be minimal and not routine given service levels should be maintained as outlined in the initial allocation. Also, Federal funding from year-to-year is never a guarantee since the allocation provided in the budget display is what is anticipated at the point-in-time and could change due to subsequent enacted budgets</a:t>
            </a:r>
          </a:p>
          <a:p>
            <a:endParaRPr lang="en-US"/>
          </a:p>
        </p:txBody>
      </p:sp>
      <p:sp>
        <p:nvSpPr>
          <p:cNvPr id="4" name="Slide Number Placeholder 3"/>
          <p:cNvSpPr>
            <a:spLocks noGrp="1"/>
          </p:cNvSpPr>
          <p:nvPr>
            <p:ph type="sldNum" sz="quarter" idx="5"/>
          </p:nvPr>
        </p:nvSpPr>
        <p:spPr/>
        <p:txBody>
          <a:bodyPr/>
          <a:lstStyle/>
          <a:p>
            <a:fld id="{EE88466C-94A9-49AA-B862-B64BDFC806CB}" type="slidenum">
              <a:rPr lang="en-US" smtClean="0"/>
              <a:t>29</a:t>
            </a:fld>
            <a:endParaRPr lang="en-US"/>
          </a:p>
        </p:txBody>
      </p:sp>
    </p:spTree>
    <p:extLst>
      <p:ext uri="{BB962C8B-B14F-4D97-AF65-F5344CB8AC3E}">
        <p14:creationId xmlns:p14="http://schemas.microsoft.com/office/powerpoint/2010/main" val="37214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Cody</a:t>
            </a:r>
          </a:p>
        </p:txBody>
      </p:sp>
      <p:sp>
        <p:nvSpPr>
          <p:cNvPr id="4" name="Slide Number Placeholder 3"/>
          <p:cNvSpPr>
            <a:spLocks noGrp="1"/>
          </p:cNvSpPr>
          <p:nvPr>
            <p:ph type="sldNum" sz="quarter" idx="5"/>
          </p:nvPr>
        </p:nvSpPr>
        <p:spPr/>
        <p:txBody>
          <a:bodyPr/>
          <a:lstStyle/>
          <a:p>
            <a:fld id="{EE88466C-94A9-49AA-B862-B64BDFC806CB}" type="slidenum">
              <a:rPr lang="en-US" smtClean="0"/>
              <a:t>3</a:t>
            </a:fld>
            <a:endParaRPr lang="en-US"/>
          </a:p>
        </p:txBody>
      </p:sp>
    </p:spTree>
    <p:extLst>
      <p:ext uri="{BB962C8B-B14F-4D97-AF65-F5344CB8AC3E}">
        <p14:creationId xmlns:p14="http://schemas.microsoft.com/office/powerpoint/2010/main" val="4147180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Cody</a:t>
            </a:r>
          </a:p>
        </p:txBody>
      </p:sp>
      <p:sp>
        <p:nvSpPr>
          <p:cNvPr id="4" name="Slide Number Placeholder 3"/>
          <p:cNvSpPr>
            <a:spLocks noGrp="1"/>
          </p:cNvSpPr>
          <p:nvPr>
            <p:ph type="sldNum" sz="quarter" idx="5"/>
          </p:nvPr>
        </p:nvSpPr>
        <p:spPr/>
        <p:txBody>
          <a:bodyPr/>
          <a:lstStyle/>
          <a:p>
            <a:fld id="{EE88466C-94A9-49AA-B862-B64BDFC806CB}" type="slidenum">
              <a:rPr lang="en-US" smtClean="0"/>
              <a:t>4</a:t>
            </a:fld>
            <a:endParaRPr lang="en-US"/>
          </a:p>
        </p:txBody>
      </p:sp>
    </p:spTree>
    <p:extLst>
      <p:ext uri="{BB962C8B-B14F-4D97-AF65-F5344CB8AC3E}">
        <p14:creationId xmlns:p14="http://schemas.microsoft.com/office/powerpoint/2010/main" val="365967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099D5-AC05-CC00-692F-B06AEE4D6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BE9B2-B461-6228-2E53-E37186EAA0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07E52C-6B08-A67F-B052-1067DF2D1655}"/>
              </a:ext>
            </a:extLst>
          </p:cNvPr>
          <p:cNvSpPr>
            <a:spLocks noGrp="1"/>
          </p:cNvSpPr>
          <p:nvPr>
            <p:ph type="body" idx="1"/>
          </p:nvPr>
        </p:nvSpPr>
        <p:spPr/>
        <p:txBody>
          <a:bodyPr/>
          <a:lstStyle/>
          <a:p>
            <a:r>
              <a:rPr lang="en-US"/>
              <a:t>Cody</a:t>
            </a:r>
          </a:p>
        </p:txBody>
      </p:sp>
      <p:sp>
        <p:nvSpPr>
          <p:cNvPr id="4" name="Slide Number Placeholder 3">
            <a:extLst>
              <a:ext uri="{FF2B5EF4-FFF2-40B4-BE49-F238E27FC236}">
                <a16:creationId xmlns:a16="http://schemas.microsoft.com/office/drawing/2014/main" id="{3B1EEBFE-C1D2-F930-77B3-CFBAEA7D4FAD}"/>
              </a:ext>
            </a:extLst>
          </p:cNvPr>
          <p:cNvSpPr>
            <a:spLocks noGrp="1"/>
          </p:cNvSpPr>
          <p:nvPr>
            <p:ph type="sldNum" sz="quarter" idx="5"/>
          </p:nvPr>
        </p:nvSpPr>
        <p:spPr/>
        <p:txBody>
          <a:bodyPr/>
          <a:lstStyle/>
          <a:p>
            <a:fld id="{EE88466C-94A9-49AA-B862-B64BDFC806CB}" type="slidenum">
              <a:rPr lang="en-US" smtClean="0"/>
              <a:t>5</a:t>
            </a:fld>
            <a:endParaRPr lang="en-US"/>
          </a:p>
        </p:txBody>
      </p:sp>
    </p:spTree>
    <p:extLst>
      <p:ext uri="{BB962C8B-B14F-4D97-AF65-F5344CB8AC3E}">
        <p14:creationId xmlns:p14="http://schemas.microsoft.com/office/powerpoint/2010/main" val="333773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B64F6-21E8-1F4C-402E-26BF4D63B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0BC61D-F4C3-CE2F-C58F-1A147FB576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FB152-F404-B693-52FF-8E754520A5D0}"/>
              </a:ext>
            </a:extLst>
          </p:cNvPr>
          <p:cNvSpPr>
            <a:spLocks noGrp="1"/>
          </p:cNvSpPr>
          <p:nvPr>
            <p:ph type="body" idx="1"/>
          </p:nvPr>
        </p:nvSpPr>
        <p:spPr/>
        <p:txBody>
          <a:bodyPr/>
          <a:lstStyle/>
          <a:p>
            <a:r>
              <a:rPr lang="en-US"/>
              <a:t>Cody</a:t>
            </a:r>
          </a:p>
        </p:txBody>
      </p:sp>
      <p:sp>
        <p:nvSpPr>
          <p:cNvPr id="4" name="Slide Number Placeholder 3">
            <a:extLst>
              <a:ext uri="{FF2B5EF4-FFF2-40B4-BE49-F238E27FC236}">
                <a16:creationId xmlns:a16="http://schemas.microsoft.com/office/drawing/2014/main" id="{8E73B084-87CE-3283-42CE-F2314606E2EA}"/>
              </a:ext>
            </a:extLst>
          </p:cNvPr>
          <p:cNvSpPr>
            <a:spLocks noGrp="1"/>
          </p:cNvSpPr>
          <p:nvPr>
            <p:ph type="sldNum" sz="quarter" idx="5"/>
          </p:nvPr>
        </p:nvSpPr>
        <p:spPr/>
        <p:txBody>
          <a:bodyPr/>
          <a:lstStyle/>
          <a:p>
            <a:fld id="{EE88466C-94A9-49AA-B862-B64BDFC806CB}" type="slidenum">
              <a:rPr lang="en-US" smtClean="0"/>
              <a:t>6</a:t>
            </a:fld>
            <a:endParaRPr lang="en-US"/>
          </a:p>
        </p:txBody>
      </p:sp>
    </p:spTree>
    <p:extLst>
      <p:ext uri="{BB962C8B-B14F-4D97-AF65-F5344CB8AC3E}">
        <p14:creationId xmlns:p14="http://schemas.microsoft.com/office/powerpoint/2010/main" val="294397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CF754-5D66-8039-F544-1422EF02B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EAD58-0302-F6F7-3697-78CAB9EAEC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70B2F-ED1D-E6EC-6478-50775443BA6A}"/>
              </a:ext>
            </a:extLst>
          </p:cNvPr>
          <p:cNvSpPr>
            <a:spLocks noGrp="1"/>
          </p:cNvSpPr>
          <p:nvPr>
            <p:ph type="body" idx="1"/>
          </p:nvPr>
        </p:nvSpPr>
        <p:spPr/>
        <p:txBody>
          <a:bodyPr/>
          <a:lstStyle/>
          <a:p>
            <a:r>
              <a:rPr lang="en-US"/>
              <a:t>Cody</a:t>
            </a:r>
            <a:endParaRPr lang="en-US" b="0" i="0">
              <a:solidFill>
                <a:srgbClr val="000000"/>
              </a:solidFill>
              <a:effectLst/>
              <a:highlight>
                <a:srgbClr val="FFFFFF"/>
              </a:highlight>
              <a:latin typeface="Roboto" panose="02000000000000000000" pitchFamily="2" charset="0"/>
            </a:endParaRPr>
          </a:p>
          <a:p>
            <a:endParaRPr lang="en-US" b="0" i="0">
              <a:solidFill>
                <a:srgbClr val="333333"/>
              </a:solidFill>
              <a:effectLst/>
              <a:highlight>
                <a:srgbClr val="FFFFFF"/>
              </a:highlight>
              <a:latin typeface="Source Sans Pro" panose="020B0503030403020204" pitchFamily="34" charset="0"/>
            </a:endParaRPr>
          </a:p>
          <a:p>
            <a:pPr defTabSz="931774">
              <a:defRPr/>
            </a:pPr>
            <a:endParaRPr lang="en-US"/>
          </a:p>
        </p:txBody>
      </p:sp>
      <p:sp>
        <p:nvSpPr>
          <p:cNvPr id="4" name="Slide Number Placeholder 3">
            <a:extLst>
              <a:ext uri="{FF2B5EF4-FFF2-40B4-BE49-F238E27FC236}">
                <a16:creationId xmlns:a16="http://schemas.microsoft.com/office/drawing/2014/main" id="{57C0DD03-F50A-82D4-B279-289B704B51C9}"/>
              </a:ext>
            </a:extLst>
          </p:cNvPr>
          <p:cNvSpPr>
            <a:spLocks noGrp="1"/>
          </p:cNvSpPr>
          <p:nvPr>
            <p:ph type="sldNum" sz="quarter" idx="5"/>
          </p:nvPr>
        </p:nvSpPr>
        <p:spPr/>
        <p:txBody>
          <a:bodyPr/>
          <a:lstStyle/>
          <a:p>
            <a:fld id="{EE88466C-94A9-49AA-B862-B64BDFC806CB}" type="slidenum">
              <a:rPr lang="en-US" smtClean="0"/>
              <a:t>7</a:t>
            </a:fld>
            <a:endParaRPr lang="en-US"/>
          </a:p>
        </p:txBody>
      </p:sp>
    </p:spTree>
    <p:extLst>
      <p:ext uri="{BB962C8B-B14F-4D97-AF65-F5344CB8AC3E}">
        <p14:creationId xmlns:p14="http://schemas.microsoft.com/office/powerpoint/2010/main" val="5716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Cody</a:t>
            </a:r>
          </a:p>
        </p:txBody>
      </p:sp>
      <p:sp>
        <p:nvSpPr>
          <p:cNvPr id="4" name="Slide Number Placeholder 3"/>
          <p:cNvSpPr>
            <a:spLocks noGrp="1"/>
          </p:cNvSpPr>
          <p:nvPr>
            <p:ph type="sldNum" sz="quarter" idx="5"/>
          </p:nvPr>
        </p:nvSpPr>
        <p:spPr/>
        <p:txBody>
          <a:bodyPr/>
          <a:lstStyle/>
          <a:p>
            <a:fld id="{EE88466C-94A9-49AA-B862-B64BDFC806CB}" type="slidenum">
              <a:rPr lang="en-US" smtClean="0"/>
              <a:t>8</a:t>
            </a:fld>
            <a:endParaRPr lang="en-US"/>
          </a:p>
        </p:txBody>
      </p:sp>
    </p:spTree>
    <p:extLst>
      <p:ext uri="{BB962C8B-B14F-4D97-AF65-F5344CB8AC3E}">
        <p14:creationId xmlns:p14="http://schemas.microsoft.com/office/powerpoint/2010/main" val="461993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Cody</a:t>
            </a:r>
          </a:p>
        </p:txBody>
      </p:sp>
      <p:sp>
        <p:nvSpPr>
          <p:cNvPr id="4" name="Slide Number Placeholder 3"/>
          <p:cNvSpPr>
            <a:spLocks noGrp="1"/>
          </p:cNvSpPr>
          <p:nvPr>
            <p:ph type="sldNum" sz="quarter" idx="5"/>
          </p:nvPr>
        </p:nvSpPr>
        <p:spPr/>
        <p:txBody>
          <a:bodyPr/>
          <a:lstStyle/>
          <a:p>
            <a:fld id="{EE88466C-94A9-49AA-B862-B64BDFC806CB}" type="slidenum">
              <a:rPr lang="en-US" smtClean="0"/>
              <a:t>9</a:t>
            </a:fld>
            <a:endParaRPr lang="en-US"/>
          </a:p>
        </p:txBody>
      </p:sp>
    </p:spTree>
    <p:extLst>
      <p:ext uri="{BB962C8B-B14F-4D97-AF65-F5344CB8AC3E}">
        <p14:creationId xmlns:p14="http://schemas.microsoft.com/office/powerpoint/2010/main" val="43545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5606BB-8D5D-4495-9CF6-421D5DE65565}"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9AA0D-0D14-4DBB-A740-1F4D4BE9D6D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84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5606BB-8D5D-4495-9CF6-421D5DE65565}"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9AA0D-0D14-4DBB-A740-1F4D4BE9D6DD}" type="slidenum">
              <a:rPr lang="en-US" smtClean="0"/>
              <a:t>‹#›</a:t>
            </a:fld>
            <a:endParaRPr lang="en-US"/>
          </a:p>
        </p:txBody>
      </p:sp>
    </p:spTree>
    <p:extLst>
      <p:ext uri="{BB962C8B-B14F-4D97-AF65-F5344CB8AC3E}">
        <p14:creationId xmlns:p14="http://schemas.microsoft.com/office/powerpoint/2010/main" val="4247924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5606BB-8D5D-4495-9CF6-421D5DE65565}"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9AA0D-0D14-4DBB-A740-1F4D4BE9D6DD}" type="slidenum">
              <a:rPr lang="en-US" smtClean="0"/>
              <a:t>‹#›</a:t>
            </a:fld>
            <a:endParaRPr lang="en-US"/>
          </a:p>
        </p:txBody>
      </p:sp>
    </p:spTree>
    <p:extLst>
      <p:ext uri="{BB962C8B-B14F-4D97-AF65-F5344CB8AC3E}">
        <p14:creationId xmlns:p14="http://schemas.microsoft.com/office/powerpoint/2010/main" val="2243580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4B5D-DE23-F6BF-9C5B-A04630D735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BB2D03-4E25-2B36-A3A1-407325D4FB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5794E8-D011-7305-E13E-BD82F84F6DF1}"/>
              </a:ext>
            </a:extLst>
          </p:cNvPr>
          <p:cNvSpPr>
            <a:spLocks noGrp="1"/>
          </p:cNvSpPr>
          <p:nvPr>
            <p:ph type="dt" sz="half" idx="10"/>
          </p:nvPr>
        </p:nvSpPr>
        <p:spPr/>
        <p:txBody>
          <a:bodyPr/>
          <a:lstStyle/>
          <a:p>
            <a:fld id="{21C49E43-0B5C-420F-AB34-B6ABB3D0D4DE}" type="datetimeFigureOut">
              <a:rPr lang="en-US" smtClean="0"/>
              <a:t>7/30/2025</a:t>
            </a:fld>
            <a:endParaRPr lang="en-US"/>
          </a:p>
        </p:txBody>
      </p:sp>
      <p:sp>
        <p:nvSpPr>
          <p:cNvPr id="5" name="Footer Placeholder 4">
            <a:extLst>
              <a:ext uri="{FF2B5EF4-FFF2-40B4-BE49-F238E27FC236}">
                <a16:creationId xmlns:a16="http://schemas.microsoft.com/office/drawing/2014/main" id="{628BCFAC-1E2F-C002-337C-140E42A44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DF7D6-374E-FBFF-6B94-3C60DA8A26C4}"/>
              </a:ext>
            </a:extLst>
          </p:cNvPr>
          <p:cNvSpPr>
            <a:spLocks noGrp="1"/>
          </p:cNvSpPr>
          <p:nvPr>
            <p:ph type="sldNum" sz="quarter" idx="12"/>
          </p:nvPr>
        </p:nvSpPr>
        <p:spPr/>
        <p:txBody>
          <a:bodyPr/>
          <a:lstStyle/>
          <a:p>
            <a:fld id="{1ABDF632-8370-4668-AA29-1B9510604880}" type="slidenum">
              <a:rPr lang="en-US" smtClean="0"/>
              <a:t>‹#›</a:t>
            </a:fld>
            <a:endParaRPr lang="en-US"/>
          </a:p>
        </p:txBody>
      </p:sp>
    </p:spTree>
    <p:extLst>
      <p:ext uri="{BB962C8B-B14F-4D97-AF65-F5344CB8AC3E}">
        <p14:creationId xmlns:p14="http://schemas.microsoft.com/office/powerpoint/2010/main" val="3014524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1C3A-8148-57CB-BFBC-90D219FA82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EF5303-16FB-A0BB-2D12-72CF929F4A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4DBBF-349D-8AC5-B09C-BAACF1546624}"/>
              </a:ext>
            </a:extLst>
          </p:cNvPr>
          <p:cNvSpPr>
            <a:spLocks noGrp="1"/>
          </p:cNvSpPr>
          <p:nvPr>
            <p:ph type="dt" sz="half" idx="10"/>
          </p:nvPr>
        </p:nvSpPr>
        <p:spPr/>
        <p:txBody>
          <a:bodyPr/>
          <a:lstStyle/>
          <a:p>
            <a:fld id="{21C49E43-0B5C-420F-AB34-B6ABB3D0D4DE}" type="datetimeFigureOut">
              <a:rPr lang="en-US" smtClean="0"/>
              <a:t>7/30/2025</a:t>
            </a:fld>
            <a:endParaRPr lang="en-US"/>
          </a:p>
        </p:txBody>
      </p:sp>
      <p:sp>
        <p:nvSpPr>
          <p:cNvPr id="5" name="Footer Placeholder 4">
            <a:extLst>
              <a:ext uri="{FF2B5EF4-FFF2-40B4-BE49-F238E27FC236}">
                <a16:creationId xmlns:a16="http://schemas.microsoft.com/office/drawing/2014/main" id="{3F0AF56D-4B80-9B87-4828-0E3F649C45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18935-F95D-F997-943A-700CDE7E1CA0}"/>
              </a:ext>
            </a:extLst>
          </p:cNvPr>
          <p:cNvSpPr>
            <a:spLocks noGrp="1"/>
          </p:cNvSpPr>
          <p:nvPr>
            <p:ph type="sldNum" sz="quarter" idx="12"/>
          </p:nvPr>
        </p:nvSpPr>
        <p:spPr/>
        <p:txBody>
          <a:bodyPr/>
          <a:lstStyle/>
          <a:p>
            <a:fld id="{1ABDF632-8370-4668-AA29-1B9510604880}" type="slidenum">
              <a:rPr lang="en-US" smtClean="0"/>
              <a:t>‹#›</a:t>
            </a:fld>
            <a:endParaRPr lang="en-US"/>
          </a:p>
        </p:txBody>
      </p:sp>
    </p:spTree>
    <p:extLst>
      <p:ext uri="{BB962C8B-B14F-4D97-AF65-F5344CB8AC3E}">
        <p14:creationId xmlns:p14="http://schemas.microsoft.com/office/powerpoint/2010/main" val="1413089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C385C-B142-947D-F1FA-C40ECF6604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029A47-BC99-56A1-4E19-8F54859894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037E78-2845-C3CF-7BF5-492D18A15862}"/>
              </a:ext>
            </a:extLst>
          </p:cNvPr>
          <p:cNvSpPr>
            <a:spLocks noGrp="1"/>
          </p:cNvSpPr>
          <p:nvPr>
            <p:ph type="dt" sz="half" idx="10"/>
          </p:nvPr>
        </p:nvSpPr>
        <p:spPr/>
        <p:txBody>
          <a:bodyPr/>
          <a:lstStyle/>
          <a:p>
            <a:fld id="{21C49E43-0B5C-420F-AB34-B6ABB3D0D4DE}" type="datetimeFigureOut">
              <a:rPr lang="en-US" smtClean="0"/>
              <a:t>7/30/2025</a:t>
            </a:fld>
            <a:endParaRPr lang="en-US"/>
          </a:p>
        </p:txBody>
      </p:sp>
      <p:sp>
        <p:nvSpPr>
          <p:cNvPr id="5" name="Footer Placeholder 4">
            <a:extLst>
              <a:ext uri="{FF2B5EF4-FFF2-40B4-BE49-F238E27FC236}">
                <a16:creationId xmlns:a16="http://schemas.microsoft.com/office/drawing/2014/main" id="{7D053D7E-F064-737C-0F33-C1ACCE28C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C8C45-61E1-305C-7D3B-93F6C9453393}"/>
              </a:ext>
            </a:extLst>
          </p:cNvPr>
          <p:cNvSpPr>
            <a:spLocks noGrp="1"/>
          </p:cNvSpPr>
          <p:nvPr>
            <p:ph type="sldNum" sz="quarter" idx="12"/>
          </p:nvPr>
        </p:nvSpPr>
        <p:spPr/>
        <p:txBody>
          <a:bodyPr/>
          <a:lstStyle/>
          <a:p>
            <a:fld id="{1ABDF632-8370-4668-AA29-1B9510604880}" type="slidenum">
              <a:rPr lang="en-US" smtClean="0"/>
              <a:t>‹#›</a:t>
            </a:fld>
            <a:endParaRPr lang="en-US"/>
          </a:p>
        </p:txBody>
      </p:sp>
    </p:spTree>
    <p:extLst>
      <p:ext uri="{BB962C8B-B14F-4D97-AF65-F5344CB8AC3E}">
        <p14:creationId xmlns:p14="http://schemas.microsoft.com/office/powerpoint/2010/main" val="1525775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09C15-D463-C430-C8FB-F6F644BFD4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FAEBD4-E94B-5E04-DB70-0501AEBCB9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742952-6BF9-E14D-AC37-23A5CF44ED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A3103B-9A44-A8BC-7F0B-CC09C67952B2}"/>
              </a:ext>
            </a:extLst>
          </p:cNvPr>
          <p:cNvSpPr>
            <a:spLocks noGrp="1"/>
          </p:cNvSpPr>
          <p:nvPr>
            <p:ph type="dt" sz="half" idx="10"/>
          </p:nvPr>
        </p:nvSpPr>
        <p:spPr/>
        <p:txBody>
          <a:bodyPr/>
          <a:lstStyle/>
          <a:p>
            <a:fld id="{21C49E43-0B5C-420F-AB34-B6ABB3D0D4DE}" type="datetimeFigureOut">
              <a:rPr lang="en-US" smtClean="0"/>
              <a:t>7/30/2025</a:t>
            </a:fld>
            <a:endParaRPr lang="en-US"/>
          </a:p>
        </p:txBody>
      </p:sp>
      <p:sp>
        <p:nvSpPr>
          <p:cNvPr id="6" name="Footer Placeholder 5">
            <a:extLst>
              <a:ext uri="{FF2B5EF4-FFF2-40B4-BE49-F238E27FC236}">
                <a16:creationId xmlns:a16="http://schemas.microsoft.com/office/drawing/2014/main" id="{3E43E02A-C39D-7BBA-003B-E20758CC11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B86304-2AEF-F6D9-1716-E29AA383DBD8}"/>
              </a:ext>
            </a:extLst>
          </p:cNvPr>
          <p:cNvSpPr>
            <a:spLocks noGrp="1"/>
          </p:cNvSpPr>
          <p:nvPr>
            <p:ph type="sldNum" sz="quarter" idx="12"/>
          </p:nvPr>
        </p:nvSpPr>
        <p:spPr/>
        <p:txBody>
          <a:bodyPr/>
          <a:lstStyle/>
          <a:p>
            <a:fld id="{1ABDF632-8370-4668-AA29-1B9510604880}" type="slidenum">
              <a:rPr lang="en-US" smtClean="0"/>
              <a:t>‹#›</a:t>
            </a:fld>
            <a:endParaRPr lang="en-US"/>
          </a:p>
        </p:txBody>
      </p:sp>
    </p:spTree>
    <p:extLst>
      <p:ext uri="{BB962C8B-B14F-4D97-AF65-F5344CB8AC3E}">
        <p14:creationId xmlns:p14="http://schemas.microsoft.com/office/powerpoint/2010/main" val="1414242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8E5E8-5DC2-C4DF-02FD-FECDD8138D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344859-A9F7-436E-BBC2-8B2537FA10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C67529-D9A9-0893-3997-05593A3361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79CF2F-FE6D-915B-0689-32DB20F71E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441C33-FE35-4169-AE64-35F02B9A97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13D5BF-B23C-D14C-DDED-3D07C3A5CEEA}"/>
              </a:ext>
            </a:extLst>
          </p:cNvPr>
          <p:cNvSpPr>
            <a:spLocks noGrp="1"/>
          </p:cNvSpPr>
          <p:nvPr>
            <p:ph type="dt" sz="half" idx="10"/>
          </p:nvPr>
        </p:nvSpPr>
        <p:spPr/>
        <p:txBody>
          <a:bodyPr/>
          <a:lstStyle/>
          <a:p>
            <a:fld id="{21C49E43-0B5C-420F-AB34-B6ABB3D0D4DE}" type="datetimeFigureOut">
              <a:rPr lang="en-US" smtClean="0"/>
              <a:t>7/30/2025</a:t>
            </a:fld>
            <a:endParaRPr lang="en-US"/>
          </a:p>
        </p:txBody>
      </p:sp>
      <p:sp>
        <p:nvSpPr>
          <p:cNvPr id="8" name="Footer Placeholder 7">
            <a:extLst>
              <a:ext uri="{FF2B5EF4-FFF2-40B4-BE49-F238E27FC236}">
                <a16:creationId xmlns:a16="http://schemas.microsoft.com/office/drawing/2014/main" id="{439F5720-0384-55E6-945B-CF04204FFD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28BBD-AF7B-B6BD-9B8F-00C856AAADC3}"/>
              </a:ext>
            </a:extLst>
          </p:cNvPr>
          <p:cNvSpPr>
            <a:spLocks noGrp="1"/>
          </p:cNvSpPr>
          <p:nvPr>
            <p:ph type="sldNum" sz="quarter" idx="12"/>
          </p:nvPr>
        </p:nvSpPr>
        <p:spPr/>
        <p:txBody>
          <a:bodyPr/>
          <a:lstStyle/>
          <a:p>
            <a:fld id="{1ABDF632-8370-4668-AA29-1B9510604880}" type="slidenum">
              <a:rPr lang="en-US" smtClean="0"/>
              <a:t>‹#›</a:t>
            </a:fld>
            <a:endParaRPr lang="en-US"/>
          </a:p>
        </p:txBody>
      </p:sp>
    </p:spTree>
    <p:extLst>
      <p:ext uri="{BB962C8B-B14F-4D97-AF65-F5344CB8AC3E}">
        <p14:creationId xmlns:p14="http://schemas.microsoft.com/office/powerpoint/2010/main" val="1245572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812E-B9C5-AB8C-4E04-2FDE5E1D32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76F676-38C7-0DB1-57E6-83755082666F}"/>
              </a:ext>
            </a:extLst>
          </p:cNvPr>
          <p:cNvSpPr>
            <a:spLocks noGrp="1"/>
          </p:cNvSpPr>
          <p:nvPr>
            <p:ph type="dt" sz="half" idx="10"/>
          </p:nvPr>
        </p:nvSpPr>
        <p:spPr/>
        <p:txBody>
          <a:bodyPr/>
          <a:lstStyle/>
          <a:p>
            <a:fld id="{21C49E43-0B5C-420F-AB34-B6ABB3D0D4DE}" type="datetimeFigureOut">
              <a:rPr lang="en-US" smtClean="0"/>
              <a:t>7/30/2025</a:t>
            </a:fld>
            <a:endParaRPr lang="en-US"/>
          </a:p>
        </p:txBody>
      </p:sp>
      <p:sp>
        <p:nvSpPr>
          <p:cNvPr id="4" name="Footer Placeholder 3">
            <a:extLst>
              <a:ext uri="{FF2B5EF4-FFF2-40B4-BE49-F238E27FC236}">
                <a16:creationId xmlns:a16="http://schemas.microsoft.com/office/drawing/2014/main" id="{6C91CEFB-125A-AB1E-7422-8B8D7FCAD4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BE11CE-083F-FB7D-7668-7234CA59BC0E}"/>
              </a:ext>
            </a:extLst>
          </p:cNvPr>
          <p:cNvSpPr>
            <a:spLocks noGrp="1"/>
          </p:cNvSpPr>
          <p:nvPr>
            <p:ph type="sldNum" sz="quarter" idx="12"/>
          </p:nvPr>
        </p:nvSpPr>
        <p:spPr/>
        <p:txBody>
          <a:bodyPr/>
          <a:lstStyle/>
          <a:p>
            <a:fld id="{1ABDF632-8370-4668-AA29-1B9510604880}" type="slidenum">
              <a:rPr lang="en-US" smtClean="0"/>
              <a:t>‹#›</a:t>
            </a:fld>
            <a:endParaRPr lang="en-US"/>
          </a:p>
        </p:txBody>
      </p:sp>
    </p:spTree>
    <p:extLst>
      <p:ext uri="{BB962C8B-B14F-4D97-AF65-F5344CB8AC3E}">
        <p14:creationId xmlns:p14="http://schemas.microsoft.com/office/powerpoint/2010/main" val="1684780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B2AF38-3C3B-6F8C-9D78-1B97ECD0A551}"/>
              </a:ext>
            </a:extLst>
          </p:cNvPr>
          <p:cNvSpPr>
            <a:spLocks noGrp="1"/>
          </p:cNvSpPr>
          <p:nvPr>
            <p:ph type="dt" sz="half" idx="10"/>
          </p:nvPr>
        </p:nvSpPr>
        <p:spPr/>
        <p:txBody>
          <a:bodyPr/>
          <a:lstStyle/>
          <a:p>
            <a:fld id="{21C49E43-0B5C-420F-AB34-B6ABB3D0D4DE}" type="datetimeFigureOut">
              <a:rPr lang="en-US" smtClean="0"/>
              <a:t>7/30/2025</a:t>
            </a:fld>
            <a:endParaRPr lang="en-US"/>
          </a:p>
        </p:txBody>
      </p:sp>
      <p:sp>
        <p:nvSpPr>
          <p:cNvPr id="3" name="Footer Placeholder 2">
            <a:extLst>
              <a:ext uri="{FF2B5EF4-FFF2-40B4-BE49-F238E27FC236}">
                <a16:creationId xmlns:a16="http://schemas.microsoft.com/office/drawing/2014/main" id="{711F2BD6-6C3C-C846-40D7-DB5698F24C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F9BB53-5B65-0C1D-3C21-1DB63FD22843}"/>
              </a:ext>
            </a:extLst>
          </p:cNvPr>
          <p:cNvSpPr>
            <a:spLocks noGrp="1"/>
          </p:cNvSpPr>
          <p:nvPr>
            <p:ph type="sldNum" sz="quarter" idx="12"/>
          </p:nvPr>
        </p:nvSpPr>
        <p:spPr/>
        <p:txBody>
          <a:bodyPr/>
          <a:lstStyle/>
          <a:p>
            <a:fld id="{1ABDF632-8370-4668-AA29-1B9510604880}" type="slidenum">
              <a:rPr lang="en-US" smtClean="0"/>
              <a:t>‹#›</a:t>
            </a:fld>
            <a:endParaRPr lang="en-US"/>
          </a:p>
        </p:txBody>
      </p:sp>
    </p:spTree>
    <p:extLst>
      <p:ext uri="{BB962C8B-B14F-4D97-AF65-F5344CB8AC3E}">
        <p14:creationId xmlns:p14="http://schemas.microsoft.com/office/powerpoint/2010/main" val="3239846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9F35-4D5C-AE2F-341B-8EAF6631F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902769-3E89-BBC0-E055-CD87A25BD3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6A57AC-4527-8C51-9EE9-51F3C7654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B4B39-E065-F101-42E3-EA4B13C19528}"/>
              </a:ext>
            </a:extLst>
          </p:cNvPr>
          <p:cNvSpPr>
            <a:spLocks noGrp="1"/>
          </p:cNvSpPr>
          <p:nvPr>
            <p:ph type="dt" sz="half" idx="10"/>
          </p:nvPr>
        </p:nvSpPr>
        <p:spPr/>
        <p:txBody>
          <a:bodyPr/>
          <a:lstStyle/>
          <a:p>
            <a:fld id="{21C49E43-0B5C-420F-AB34-B6ABB3D0D4DE}" type="datetimeFigureOut">
              <a:rPr lang="en-US" smtClean="0"/>
              <a:t>7/30/2025</a:t>
            </a:fld>
            <a:endParaRPr lang="en-US"/>
          </a:p>
        </p:txBody>
      </p:sp>
      <p:sp>
        <p:nvSpPr>
          <p:cNvPr id="6" name="Footer Placeholder 5">
            <a:extLst>
              <a:ext uri="{FF2B5EF4-FFF2-40B4-BE49-F238E27FC236}">
                <a16:creationId xmlns:a16="http://schemas.microsoft.com/office/drawing/2014/main" id="{7166CBF8-5A56-FBAF-F8D6-B5531BBE42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FDBEEC-C1DE-11D3-0138-A5F3B1054240}"/>
              </a:ext>
            </a:extLst>
          </p:cNvPr>
          <p:cNvSpPr>
            <a:spLocks noGrp="1"/>
          </p:cNvSpPr>
          <p:nvPr>
            <p:ph type="sldNum" sz="quarter" idx="12"/>
          </p:nvPr>
        </p:nvSpPr>
        <p:spPr/>
        <p:txBody>
          <a:bodyPr/>
          <a:lstStyle/>
          <a:p>
            <a:fld id="{1ABDF632-8370-4668-AA29-1B9510604880}" type="slidenum">
              <a:rPr lang="en-US" smtClean="0"/>
              <a:t>‹#›</a:t>
            </a:fld>
            <a:endParaRPr lang="en-US"/>
          </a:p>
        </p:txBody>
      </p:sp>
    </p:spTree>
    <p:extLst>
      <p:ext uri="{BB962C8B-B14F-4D97-AF65-F5344CB8AC3E}">
        <p14:creationId xmlns:p14="http://schemas.microsoft.com/office/powerpoint/2010/main" val="342117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5606BB-8D5D-4495-9CF6-421D5DE65565}"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9AA0D-0D14-4DBB-A740-1F4D4BE9D6DD}" type="slidenum">
              <a:rPr lang="en-US" smtClean="0"/>
              <a:t>‹#›</a:t>
            </a:fld>
            <a:endParaRPr lang="en-US"/>
          </a:p>
        </p:txBody>
      </p:sp>
    </p:spTree>
    <p:extLst>
      <p:ext uri="{BB962C8B-B14F-4D97-AF65-F5344CB8AC3E}">
        <p14:creationId xmlns:p14="http://schemas.microsoft.com/office/powerpoint/2010/main" val="791225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1442-34BE-0E23-E178-9DC83A3F2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BB2085-3F27-E325-6367-D0911CCB2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7F04A2-BCF7-A520-372D-8BBFD10D9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418F2A-3CE1-2702-C22B-2D8C864FA174}"/>
              </a:ext>
            </a:extLst>
          </p:cNvPr>
          <p:cNvSpPr>
            <a:spLocks noGrp="1"/>
          </p:cNvSpPr>
          <p:nvPr>
            <p:ph type="dt" sz="half" idx="10"/>
          </p:nvPr>
        </p:nvSpPr>
        <p:spPr/>
        <p:txBody>
          <a:bodyPr/>
          <a:lstStyle/>
          <a:p>
            <a:fld id="{21C49E43-0B5C-420F-AB34-B6ABB3D0D4DE}" type="datetimeFigureOut">
              <a:rPr lang="en-US" smtClean="0"/>
              <a:t>7/30/2025</a:t>
            </a:fld>
            <a:endParaRPr lang="en-US"/>
          </a:p>
        </p:txBody>
      </p:sp>
      <p:sp>
        <p:nvSpPr>
          <p:cNvPr id="6" name="Footer Placeholder 5">
            <a:extLst>
              <a:ext uri="{FF2B5EF4-FFF2-40B4-BE49-F238E27FC236}">
                <a16:creationId xmlns:a16="http://schemas.microsoft.com/office/drawing/2014/main" id="{4B81AB3D-B61F-F8E4-B2F3-06094A03B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99535-44EF-F91F-A779-FEFE5881E31F}"/>
              </a:ext>
            </a:extLst>
          </p:cNvPr>
          <p:cNvSpPr>
            <a:spLocks noGrp="1"/>
          </p:cNvSpPr>
          <p:nvPr>
            <p:ph type="sldNum" sz="quarter" idx="12"/>
          </p:nvPr>
        </p:nvSpPr>
        <p:spPr/>
        <p:txBody>
          <a:bodyPr/>
          <a:lstStyle/>
          <a:p>
            <a:fld id="{1ABDF632-8370-4668-AA29-1B9510604880}" type="slidenum">
              <a:rPr lang="en-US" smtClean="0"/>
              <a:t>‹#›</a:t>
            </a:fld>
            <a:endParaRPr lang="en-US"/>
          </a:p>
        </p:txBody>
      </p:sp>
    </p:spTree>
    <p:extLst>
      <p:ext uri="{BB962C8B-B14F-4D97-AF65-F5344CB8AC3E}">
        <p14:creationId xmlns:p14="http://schemas.microsoft.com/office/powerpoint/2010/main" val="323882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CEED-6971-0318-B350-AE7953137E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EC5F5A-AE37-1E97-2019-47CBDC2F97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19026-156B-CD67-79B6-02DA912DA711}"/>
              </a:ext>
            </a:extLst>
          </p:cNvPr>
          <p:cNvSpPr>
            <a:spLocks noGrp="1"/>
          </p:cNvSpPr>
          <p:nvPr>
            <p:ph type="dt" sz="half" idx="10"/>
          </p:nvPr>
        </p:nvSpPr>
        <p:spPr/>
        <p:txBody>
          <a:bodyPr/>
          <a:lstStyle/>
          <a:p>
            <a:fld id="{21C49E43-0B5C-420F-AB34-B6ABB3D0D4DE}" type="datetimeFigureOut">
              <a:rPr lang="en-US" smtClean="0"/>
              <a:t>7/30/2025</a:t>
            </a:fld>
            <a:endParaRPr lang="en-US"/>
          </a:p>
        </p:txBody>
      </p:sp>
      <p:sp>
        <p:nvSpPr>
          <p:cNvPr id="5" name="Footer Placeholder 4">
            <a:extLst>
              <a:ext uri="{FF2B5EF4-FFF2-40B4-BE49-F238E27FC236}">
                <a16:creationId xmlns:a16="http://schemas.microsoft.com/office/drawing/2014/main" id="{4E5152EE-12CD-D62A-23CE-04A543628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2DC9C-9A20-3742-53D8-90E99116E628}"/>
              </a:ext>
            </a:extLst>
          </p:cNvPr>
          <p:cNvSpPr>
            <a:spLocks noGrp="1"/>
          </p:cNvSpPr>
          <p:nvPr>
            <p:ph type="sldNum" sz="quarter" idx="12"/>
          </p:nvPr>
        </p:nvSpPr>
        <p:spPr/>
        <p:txBody>
          <a:bodyPr/>
          <a:lstStyle/>
          <a:p>
            <a:fld id="{1ABDF632-8370-4668-AA29-1B9510604880}" type="slidenum">
              <a:rPr lang="en-US" smtClean="0"/>
              <a:t>‹#›</a:t>
            </a:fld>
            <a:endParaRPr lang="en-US"/>
          </a:p>
        </p:txBody>
      </p:sp>
    </p:spTree>
    <p:extLst>
      <p:ext uri="{BB962C8B-B14F-4D97-AF65-F5344CB8AC3E}">
        <p14:creationId xmlns:p14="http://schemas.microsoft.com/office/powerpoint/2010/main" val="1634499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660CEB-F391-B839-2EF8-88DB54EF4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73605C-1A5A-18FE-31C4-539D66DAED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BBA48-71A3-B21F-0283-1E882CEAB28A}"/>
              </a:ext>
            </a:extLst>
          </p:cNvPr>
          <p:cNvSpPr>
            <a:spLocks noGrp="1"/>
          </p:cNvSpPr>
          <p:nvPr>
            <p:ph type="dt" sz="half" idx="10"/>
          </p:nvPr>
        </p:nvSpPr>
        <p:spPr/>
        <p:txBody>
          <a:bodyPr/>
          <a:lstStyle/>
          <a:p>
            <a:fld id="{21C49E43-0B5C-420F-AB34-B6ABB3D0D4DE}" type="datetimeFigureOut">
              <a:rPr lang="en-US" smtClean="0"/>
              <a:t>7/30/2025</a:t>
            </a:fld>
            <a:endParaRPr lang="en-US"/>
          </a:p>
        </p:txBody>
      </p:sp>
      <p:sp>
        <p:nvSpPr>
          <p:cNvPr id="5" name="Footer Placeholder 4">
            <a:extLst>
              <a:ext uri="{FF2B5EF4-FFF2-40B4-BE49-F238E27FC236}">
                <a16:creationId xmlns:a16="http://schemas.microsoft.com/office/drawing/2014/main" id="{935076AF-70B2-6A83-C4C4-0C07384AF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6B1D0F-F48C-FAF1-A9EE-E46AA4EB1283}"/>
              </a:ext>
            </a:extLst>
          </p:cNvPr>
          <p:cNvSpPr>
            <a:spLocks noGrp="1"/>
          </p:cNvSpPr>
          <p:nvPr>
            <p:ph type="sldNum" sz="quarter" idx="12"/>
          </p:nvPr>
        </p:nvSpPr>
        <p:spPr/>
        <p:txBody>
          <a:bodyPr/>
          <a:lstStyle/>
          <a:p>
            <a:fld id="{1ABDF632-8370-4668-AA29-1B9510604880}" type="slidenum">
              <a:rPr lang="en-US" smtClean="0"/>
              <a:t>‹#›</a:t>
            </a:fld>
            <a:endParaRPr lang="en-US"/>
          </a:p>
        </p:txBody>
      </p:sp>
    </p:spTree>
    <p:extLst>
      <p:ext uri="{BB962C8B-B14F-4D97-AF65-F5344CB8AC3E}">
        <p14:creationId xmlns:p14="http://schemas.microsoft.com/office/powerpoint/2010/main" val="137257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5606BB-8D5D-4495-9CF6-421D5DE65565}"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9AA0D-0D14-4DBB-A740-1F4D4BE9D6D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94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5606BB-8D5D-4495-9CF6-421D5DE65565}"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9AA0D-0D14-4DBB-A740-1F4D4BE9D6DD}" type="slidenum">
              <a:rPr lang="en-US" smtClean="0"/>
              <a:t>‹#›</a:t>
            </a:fld>
            <a:endParaRPr lang="en-US"/>
          </a:p>
        </p:txBody>
      </p:sp>
    </p:spTree>
    <p:extLst>
      <p:ext uri="{BB962C8B-B14F-4D97-AF65-F5344CB8AC3E}">
        <p14:creationId xmlns:p14="http://schemas.microsoft.com/office/powerpoint/2010/main" val="67559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5606BB-8D5D-4495-9CF6-421D5DE65565}" type="datetimeFigureOut">
              <a:rPr lang="en-US" smtClean="0"/>
              <a:t>7/30/2025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F9AA0D-0D14-4DBB-A740-1F4D4BE9D6DD}" type="slidenum">
              <a:rPr lang="en-US" smtClean="0"/>
              <a:t>‹#›</a:t>
            </a:fld>
            <a:endParaRPr lang="en-US"/>
          </a:p>
        </p:txBody>
      </p:sp>
    </p:spTree>
    <p:extLst>
      <p:ext uri="{BB962C8B-B14F-4D97-AF65-F5344CB8AC3E}">
        <p14:creationId xmlns:p14="http://schemas.microsoft.com/office/powerpoint/2010/main" val="1471072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5606BB-8D5D-4495-9CF6-421D5DE65565}" type="datetimeFigureOut">
              <a:rPr lang="en-US" smtClean="0"/>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F9AA0D-0D14-4DBB-A740-1F4D4BE9D6DD}" type="slidenum">
              <a:rPr lang="en-US" smtClean="0"/>
              <a:t>‹#›</a:t>
            </a:fld>
            <a:endParaRPr lang="en-US"/>
          </a:p>
        </p:txBody>
      </p:sp>
    </p:spTree>
    <p:extLst>
      <p:ext uri="{BB962C8B-B14F-4D97-AF65-F5344CB8AC3E}">
        <p14:creationId xmlns:p14="http://schemas.microsoft.com/office/powerpoint/2010/main" val="1409272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B5606BB-8D5D-4495-9CF6-421D5DE65565}" type="datetimeFigureOut">
              <a:rPr lang="en-US" smtClean="0"/>
              <a:t>7/30/2025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6F9AA0D-0D14-4DBB-A740-1F4D4BE9D6DD}" type="slidenum">
              <a:rPr lang="en-US" smtClean="0"/>
              <a:t>‹#›</a:t>
            </a:fld>
            <a:endParaRPr lang="en-US"/>
          </a:p>
        </p:txBody>
      </p:sp>
    </p:spTree>
    <p:extLst>
      <p:ext uri="{BB962C8B-B14F-4D97-AF65-F5344CB8AC3E}">
        <p14:creationId xmlns:p14="http://schemas.microsoft.com/office/powerpoint/2010/main" val="398438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B5606BB-8D5D-4495-9CF6-421D5DE65565}" type="datetimeFigureOut">
              <a:rPr lang="en-US" smtClean="0"/>
              <a:t>7/30/2025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6F9AA0D-0D14-4DBB-A740-1F4D4BE9D6DD}" type="slidenum">
              <a:rPr lang="en-US" smtClean="0"/>
              <a:t>‹#›</a:t>
            </a:fld>
            <a:endParaRPr lang="en-US"/>
          </a:p>
        </p:txBody>
      </p:sp>
    </p:spTree>
    <p:extLst>
      <p:ext uri="{BB962C8B-B14F-4D97-AF65-F5344CB8AC3E}">
        <p14:creationId xmlns:p14="http://schemas.microsoft.com/office/powerpoint/2010/main" val="345658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5606BB-8D5D-4495-9CF6-421D5DE65565}"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9AA0D-0D14-4DBB-A740-1F4D4BE9D6DD}" type="slidenum">
              <a:rPr lang="en-US" smtClean="0"/>
              <a:t>‹#›</a:t>
            </a:fld>
            <a:endParaRPr lang="en-US"/>
          </a:p>
        </p:txBody>
      </p:sp>
    </p:spTree>
    <p:extLst>
      <p:ext uri="{BB962C8B-B14F-4D97-AF65-F5344CB8AC3E}">
        <p14:creationId xmlns:p14="http://schemas.microsoft.com/office/powerpoint/2010/main" val="383641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B5606BB-8D5D-4495-9CF6-421D5DE65565}" type="datetimeFigureOut">
              <a:rPr lang="en-US" smtClean="0"/>
              <a:t>7/30/2025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6F9AA0D-0D14-4DBB-A740-1F4D4BE9D6D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72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68D2A1-7598-D485-24D6-057C37D1F5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4A932C-522A-9585-258E-BD73D43A2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DB406-39BA-BC91-AA10-A4565089E5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C49E43-0B5C-420F-AB34-B6ABB3D0D4DE}" type="datetimeFigureOut">
              <a:rPr lang="en-US" smtClean="0"/>
              <a:t>7/30/2025</a:t>
            </a:fld>
            <a:endParaRPr lang="en-US"/>
          </a:p>
        </p:txBody>
      </p:sp>
      <p:sp>
        <p:nvSpPr>
          <p:cNvPr id="5" name="Footer Placeholder 4">
            <a:extLst>
              <a:ext uri="{FF2B5EF4-FFF2-40B4-BE49-F238E27FC236}">
                <a16:creationId xmlns:a16="http://schemas.microsoft.com/office/drawing/2014/main" id="{B45AA2AF-9758-00DD-03D7-0F3D7B03B1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CBE0DFC-A66E-69FE-397E-8D42588145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BDF632-8370-4668-AA29-1B9510604880}" type="slidenum">
              <a:rPr lang="en-US" smtClean="0"/>
              <a:t>‹#›</a:t>
            </a:fld>
            <a:endParaRPr lang="en-US"/>
          </a:p>
        </p:txBody>
      </p:sp>
    </p:spTree>
    <p:extLst>
      <p:ext uri="{BB962C8B-B14F-4D97-AF65-F5344CB8AC3E}">
        <p14:creationId xmlns:p14="http://schemas.microsoft.com/office/powerpoint/2010/main" val="13106841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Smercado@sonomacounty-hsd.gov"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mailto:Contracts@sonomacounty-hsd.gov" TargetMode="External"/><Relationship Id="rId5" Type="http://schemas.openxmlformats.org/officeDocument/2006/relationships/hyperlink" Target="mailto:Msotomendoza@sonomacounty-hsd.gov" TargetMode="External"/><Relationship Id="rId4" Type="http://schemas.openxmlformats.org/officeDocument/2006/relationships/hyperlink" Target="mailto:Memitchell@sonomacounty-hsd.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hyperlink" Target="mailto:CMilner@schsd.org" TargetMode="External"/><Relationship Id="rId13" Type="http://schemas.openxmlformats.org/officeDocument/2006/relationships/hyperlink" Target="mailto:kcortez@schsd.org" TargetMode="External"/><Relationship Id="rId3" Type="http://schemas.openxmlformats.org/officeDocument/2006/relationships/image" Target="../media/image13.png"/><Relationship Id="rId7" Type="http://schemas.openxmlformats.org/officeDocument/2006/relationships/hyperlink" Target="mailto:Contracts@sonomacounty-hsd.gov" TargetMode="External"/><Relationship Id="rId12" Type="http://schemas.openxmlformats.org/officeDocument/2006/relationships/hyperlink" Target="mailto:CWohl@schsd.org"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hyperlink" Target="mailto:SMercado@sonomacounty-hsd.gov" TargetMode="External"/><Relationship Id="rId11" Type="http://schemas.openxmlformats.org/officeDocument/2006/relationships/hyperlink" Target="mailto:CDenson@schsd.org" TargetMode="External"/><Relationship Id="rId5" Type="http://schemas.openxmlformats.org/officeDocument/2006/relationships/hyperlink" Target="mailto:MeMitchell@sonomacounty-hsd.gov" TargetMode="External"/><Relationship Id="rId10" Type="http://schemas.openxmlformats.org/officeDocument/2006/relationships/hyperlink" Target="mailto:BHarper@schsd.org" TargetMode="External"/><Relationship Id="rId4" Type="http://schemas.openxmlformats.org/officeDocument/2006/relationships/hyperlink" Target="mailto:MSotomendoza@sonomacounty-hsd.gov" TargetMode="External"/><Relationship Id="rId9" Type="http://schemas.openxmlformats.org/officeDocument/2006/relationships/hyperlink" Target="mailto:ASilverman@schsd.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creativecommons.org/licenses/by-nd/3.0/" TargetMode="External"/><Relationship Id="rId4" Type="http://schemas.openxmlformats.org/officeDocument/2006/relationships/hyperlink" Target="https://www.flickr.com/photos/23560963@N03/363166328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FD57-C3E8-E4C3-110F-4BC0971F89E6}"/>
              </a:ext>
            </a:extLst>
          </p:cNvPr>
          <p:cNvSpPr>
            <a:spLocks noGrp="1"/>
          </p:cNvSpPr>
          <p:nvPr>
            <p:ph type="ctrTitle"/>
          </p:nvPr>
        </p:nvSpPr>
        <p:spPr/>
        <p:txBody>
          <a:bodyPr>
            <a:normAutofit/>
          </a:bodyPr>
          <a:lstStyle/>
          <a:p>
            <a:br>
              <a:rPr lang="en-US" sz="4800">
                <a:solidFill>
                  <a:schemeClr val="tx1">
                    <a:lumMod val="75000"/>
                    <a:lumOff val="25000"/>
                  </a:schemeClr>
                </a:solidFill>
                <a:latin typeface="Abadi" panose="020B0604020104020204" pitchFamily="34" charset="0"/>
                <a:cs typeface="Aharoni"/>
              </a:rPr>
            </a:br>
            <a:r>
              <a:rPr lang="en-US" sz="4800">
                <a:solidFill>
                  <a:schemeClr val="tx2"/>
                </a:solidFill>
                <a:latin typeface="Aptos" panose="020B0004020202020204" pitchFamily="34" charset="0"/>
              </a:rPr>
              <a:t>Service Providers Orientation</a:t>
            </a:r>
          </a:p>
        </p:txBody>
      </p:sp>
      <p:sp>
        <p:nvSpPr>
          <p:cNvPr id="3" name="Subtitle 2">
            <a:extLst>
              <a:ext uri="{FF2B5EF4-FFF2-40B4-BE49-F238E27FC236}">
                <a16:creationId xmlns:a16="http://schemas.microsoft.com/office/drawing/2014/main" id="{DC9241D9-9ED3-71A9-3040-39B1BB18E2D0}"/>
              </a:ext>
            </a:extLst>
          </p:cNvPr>
          <p:cNvSpPr>
            <a:spLocks noGrp="1"/>
          </p:cNvSpPr>
          <p:nvPr>
            <p:ph type="subTitle" idx="1"/>
          </p:nvPr>
        </p:nvSpPr>
        <p:spPr/>
        <p:txBody>
          <a:bodyPr>
            <a:normAutofit/>
          </a:bodyPr>
          <a:lstStyle/>
          <a:p>
            <a:r>
              <a:rPr lang="en-US" sz="2800">
                <a:solidFill>
                  <a:schemeClr val="tx1">
                    <a:lumMod val="75000"/>
                    <a:lumOff val="25000"/>
                  </a:schemeClr>
                </a:solidFill>
                <a:latin typeface="Aptos" panose="020B0004020202020204" pitchFamily="34" charset="0"/>
                <a:cs typeface="Aharoni"/>
              </a:rPr>
              <a:t>Sonoma County Human Services Department </a:t>
            </a:r>
            <a:br>
              <a:rPr lang="en-US" sz="2800">
                <a:solidFill>
                  <a:schemeClr val="tx1">
                    <a:lumMod val="75000"/>
                    <a:lumOff val="25000"/>
                  </a:schemeClr>
                </a:solidFill>
                <a:latin typeface="Aptos" panose="020B0004020202020204" pitchFamily="34" charset="0"/>
                <a:cs typeface="Aharoni"/>
              </a:rPr>
            </a:br>
            <a:r>
              <a:rPr lang="en-US" sz="2800">
                <a:solidFill>
                  <a:schemeClr val="tx1">
                    <a:lumMod val="75000"/>
                    <a:lumOff val="25000"/>
                  </a:schemeClr>
                </a:solidFill>
                <a:latin typeface="Aptos" panose="020B0004020202020204" pitchFamily="34" charset="0"/>
                <a:cs typeface="Aharoni"/>
              </a:rPr>
              <a:t>Adult &amp; Aging/Area Agency on Aging </a:t>
            </a:r>
            <a:endParaRPr lang="en-US" sz="2800">
              <a:latin typeface="Aptos" panose="020B0004020202020204" pitchFamily="34" charset="0"/>
            </a:endParaRPr>
          </a:p>
        </p:txBody>
      </p:sp>
      <p:pic>
        <p:nvPicPr>
          <p:cNvPr id="4" name="Picture 3">
            <a:extLst>
              <a:ext uri="{FF2B5EF4-FFF2-40B4-BE49-F238E27FC236}">
                <a16:creationId xmlns:a16="http://schemas.microsoft.com/office/drawing/2014/main" id="{3BDF8A39-2A20-7901-1F92-546E9E9F2D54}"/>
              </a:ext>
            </a:extLst>
          </p:cNvPr>
          <p:cNvPicPr>
            <a:picLocks noChangeAspect="1"/>
          </p:cNvPicPr>
          <p:nvPr/>
        </p:nvPicPr>
        <p:blipFill>
          <a:blip r:embed="rId3"/>
          <a:stretch>
            <a:fillRect/>
          </a:stretch>
        </p:blipFill>
        <p:spPr>
          <a:xfrm>
            <a:off x="10406729" y="4568023"/>
            <a:ext cx="1497902" cy="1531025"/>
          </a:xfrm>
          <a:prstGeom prst="rect">
            <a:avLst/>
          </a:prstGeom>
        </p:spPr>
      </p:pic>
      <p:pic>
        <p:nvPicPr>
          <p:cNvPr id="5" name="Picture 4">
            <a:extLst>
              <a:ext uri="{FF2B5EF4-FFF2-40B4-BE49-F238E27FC236}">
                <a16:creationId xmlns:a16="http://schemas.microsoft.com/office/drawing/2014/main" id="{3AEED00D-7F55-96E6-F573-1A67B6428203}"/>
              </a:ext>
            </a:extLst>
          </p:cNvPr>
          <p:cNvPicPr>
            <a:picLocks noChangeAspect="1"/>
          </p:cNvPicPr>
          <p:nvPr/>
        </p:nvPicPr>
        <p:blipFill>
          <a:blip r:embed="rId4"/>
          <a:stretch>
            <a:fillRect/>
          </a:stretch>
        </p:blipFill>
        <p:spPr>
          <a:xfrm>
            <a:off x="9006580" y="5509840"/>
            <a:ext cx="1307937" cy="500428"/>
          </a:xfrm>
          <a:prstGeom prst="rect">
            <a:avLst/>
          </a:prstGeom>
        </p:spPr>
      </p:pic>
    </p:spTree>
    <p:extLst>
      <p:ext uri="{BB962C8B-B14F-4D97-AF65-F5344CB8AC3E}">
        <p14:creationId xmlns:p14="http://schemas.microsoft.com/office/powerpoint/2010/main" val="4054508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AA581-F48D-DBE2-3552-27E3438786A7}"/>
              </a:ext>
            </a:extLst>
          </p:cNvPr>
          <p:cNvSpPr>
            <a:spLocks noGrp="1"/>
          </p:cNvSpPr>
          <p:nvPr>
            <p:ph type="title"/>
          </p:nvPr>
        </p:nvSpPr>
        <p:spPr>
          <a:xfrm>
            <a:off x="1323127" y="612948"/>
            <a:ext cx="10058400" cy="815213"/>
          </a:xfrm>
        </p:spPr>
        <p:txBody>
          <a:bodyPr>
            <a:normAutofit/>
          </a:bodyPr>
          <a:lstStyle/>
          <a:p>
            <a:r>
              <a:rPr lang="en-US"/>
              <a:t>Sonoma County Area Plan 2024 – 2028</a:t>
            </a:r>
          </a:p>
        </p:txBody>
      </p:sp>
      <p:sp>
        <p:nvSpPr>
          <p:cNvPr id="5" name="TextBox 4">
            <a:extLst>
              <a:ext uri="{FF2B5EF4-FFF2-40B4-BE49-F238E27FC236}">
                <a16:creationId xmlns:a16="http://schemas.microsoft.com/office/drawing/2014/main" id="{07E4E522-1DB1-BE4D-B4A8-8D6EABB3D173}"/>
              </a:ext>
            </a:extLst>
          </p:cNvPr>
          <p:cNvSpPr txBox="1"/>
          <p:nvPr/>
        </p:nvSpPr>
        <p:spPr>
          <a:xfrm>
            <a:off x="1097280" y="1689417"/>
            <a:ext cx="5255047" cy="5693866"/>
          </a:xfrm>
          <a:prstGeom prst="rect">
            <a:avLst/>
          </a:prstGeom>
          <a:noFill/>
        </p:spPr>
        <p:txBody>
          <a:bodyPr wrap="square" lIns="91440" tIns="45720" rIns="91440" bIns="45720" rtlCol="0" anchor="t">
            <a:spAutoFit/>
          </a:bodyPr>
          <a:lstStyle/>
          <a:p>
            <a:r>
              <a:rPr lang="en-US" sz="2400" u="sng"/>
              <a:t>Needs Assessments:</a:t>
            </a:r>
          </a:p>
          <a:p>
            <a:pPr marL="342900" indent="-342900">
              <a:buFont typeface="Wingdings" panose="05000000000000000000" pitchFamily="2" charset="2"/>
              <a:buChar char="§"/>
            </a:pPr>
            <a:r>
              <a:rPr lang="en-US" sz="2400"/>
              <a:t>Surveys: 1,679</a:t>
            </a:r>
            <a:endParaRPr lang="en-US" sz="2400">
              <a:ea typeface="Calibri"/>
              <a:cs typeface="Calibri"/>
            </a:endParaRPr>
          </a:p>
          <a:p>
            <a:pPr marL="342900" indent="-342900">
              <a:buFont typeface="Wingdings" panose="05000000000000000000" pitchFamily="2" charset="2"/>
              <a:buChar char="§"/>
            </a:pPr>
            <a:r>
              <a:rPr lang="en-US" sz="2400"/>
              <a:t>Focus Groups: 14</a:t>
            </a:r>
            <a:endParaRPr lang="en-US" sz="2400">
              <a:ea typeface="Calibri"/>
              <a:cs typeface="Calibri"/>
            </a:endParaRPr>
          </a:p>
          <a:p>
            <a:pPr marL="342900" indent="-342900">
              <a:buFont typeface="Wingdings" panose="05000000000000000000" pitchFamily="2" charset="2"/>
              <a:buChar char="§"/>
            </a:pPr>
            <a:r>
              <a:rPr lang="en-US" sz="2400"/>
              <a:t>Stakeholder Interviews: 43</a:t>
            </a:r>
            <a:endParaRPr lang="en-US" sz="2400">
              <a:ea typeface="Calibri"/>
              <a:cs typeface="Calibri"/>
            </a:endParaRPr>
          </a:p>
          <a:p>
            <a:endParaRPr lang="en-US" sz="1200"/>
          </a:p>
          <a:p>
            <a:r>
              <a:rPr lang="en-US" sz="2400" u="sng"/>
              <a:t>Targeted Populations: </a:t>
            </a:r>
            <a:endParaRPr lang="en-US" sz="2400" u="sng">
              <a:ea typeface="Calibri"/>
              <a:cs typeface="Calibri"/>
            </a:endParaRPr>
          </a:p>
          <a:p>
            <a:pPr marL="342900" indent="-342900">
              <a:buFont typeface="Wingdings" panose="05000000000000000000" pitchFamily="2" charset="2"/>
              <a:buChar char="§"/>
            </a:pPr>
            <a:r>
              <a:rPr lang="en-US" sz="2400"/>
              <a:t>Low-income housing communities</a:t>
            </a:r>
            <a:endParaRPr lang="en-US" sz="2400">
              <a:ea typeface="Calibri"/>
              <a:cs typeface="Calibri"/>
            </a:endParaRPr>
          </a:p>
          <a:p>
            <a:pPr marL="342900" indent="-342900">
              <a:buFont typeface="Wingdings" panose="05000000000000000000" pitchFamily="2" charset="2"/>
              <a:buChar char="§"/>
            </a:pPr>
            <a:r>
              <a:rPr lang="en-US" sz="2400"/>
              <a:t>Rural/Geographically isolated areas</a:t>
            </a:r>
            <a:endParaRPr lang="en-US" sz="2400">
              <a:ea typeface="Calibri"/>
              <a:cs typeface="Calibri"/>
            </a:endParaRPr>
          </a:p>
          <a:p>
            <a:pPr marL="342900" indent="-342900">
              <a:buFont typeface="Wingdings" panose="05000000000000000000" pitchFamily="2" charset="2"/>
              <a:buChar char="§"/>
            </a:pPr>
            <a:r>
              <a:rPr lang="en-US" sz="2400"/>
              <a:t>Urban Areas</a:t>
            </a:r>
            <a:endParaRPr lang="en-US" sz="2400">
              <a:ea typeface="Calibri"/>
              <a:cs typeface="Calibri"/>
            </a:endParaRPr>
          </a:p>
          <a:p>
            <a:pPr marL="342900" indent="-342900">
              <a:buFont typeface="Wingdings" panose="05000000000000000000" pitchFamily="2" charset="2"/>
              <a:buChar char="§"/>
            </a:pPr>
            <a:r>
              <a:rPr lang="en-US" sz="2400"/>
              <a:t>LGBTQIA+</a:t>
            </a:r>
            <a:endParaRPr lang="en-US" sz="2400">
              <a:ea typeface="Calibri"/>
              <a:cs typeface="Calibri"/>
            </a:endParaRPr>
          </a:p>
          <a:p>
            <a:pPr marL="342900" indent="-342900">
              <a:buFont typeface="Wingdings" panose="05000000000000000000" pitchFamily="2" charset="2"/>
              <a:buChar char="§"/>
            </a:pPr>
            <a:r>
              <a:rPr lang="en-US" sz="2400"/>
              <a:t>Spanish-speaking communities</a:t>
            </a:r>
            <a:endParaRPr lang="en-US" sz="2400">
              <a:ea typeface="Calibri"/>
              <a:cs typeface="Calibri"/>
            </a:endParaRPr>
          </a:p>
          <a:p>
            <a:pPr marL="342900" indent="-342900">
              <a:buFont typeface="Wingdings" panose="05000000000000000000" pitchFamily="2" charset="2"/>
              <a:buChar char="§"/>
            </a:pPr>
            <a:r>
              <a:rPr lang="en-US" sz="2400"/>
              <a:t>Alzheimer’s Disease &amp; Caregivers</a:t>
            </a:r>
            <a:endParaRPr lang="en-US" sz="2400">
              <a:ea typeface="Calibri"/>
              <a:cs typeface="Calibri"/>
            </a:endParaRPr>
          </a:p>
          <a:p>
            <a:pPr marL="342900" indent="-342900">
              <a:buFont typeface="Wingdings" panose="05000000000000000000" pitchFamily="2" charset="2"/>
              <a:buChar char="§"/>
            </a:pPr>
            <a:r>
              <a:rPr lang="en-US" sz="2400"/>
              <a:t>People with Disabilities &amp; Caregivers</a:t>
            </a:r>
            <a:endParaRPr lang="en-US" sz="2400">
              <a:ea typeface="Calibri"/>
              <a:cs typeface="Calibri"/>
            </a:endParaRPr>
          </a:p>
          <a:p>
            <a:endParaRPr lang="en-US" sz="2800"/>
          </a:p>
          <a:p>
            <a:pPr algn="ctr"/>
            <a:endParaRPr lang="en-US" sz="2400"/>
          </a:p>
        </p:txBody>
      </p:sp>
      <p:pic>
        <p:nvPicPr>
          <p:cNvPr id="7" name="Picture 6" descr="Diagram, text&#10;&#10;AI-generated content may be incorrect.">
            <a:extLst>
              <a:ext uri="{FF2B5EF4-FFF2-40B4-BE49-F238E27FC236}">
                <a16:creationId xmlns:a16="http://schemas.microsoft.com/office/drawing/2014/main" id="{F7D2F941-1BB4-0027-494E-13490CE1F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350" y="1967423"/>
            <a:ext cx="2908452" cy="4231931"/>
          </a:xfrm>
          <a:prstGeom prst="rect">
            <a:avLst/>
          </a:prstGeom>
        </p:spPr>
      </p:pic>
    </p:spTree>
    <p:extLst>
      <p:ext uri="{BB962C8B-B14F-4D97-AF65-F5344CB8AC3E}">
        <p14:creationId xmlns:p14="http://schemas.microsoft.com/office/powerpoint/2010/main" val="1778670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72E3-4455-74AE-51F6-330D9F817B40}"/>
              </a:ext>
            </a:extLst>
          </p:cNvPr>
          <p:cNvSpPr>
            <a:spLocks noGrp="1"/>
          </p:cNvSpPr>
          <p:nvPr>
            <p:ph type="title"/>
          </p:nvPr>
        </p:nvSpPr>
        <p:spPr>
          <a:xfrm>
            <a:off x="468067" y="1953598"/>
            <a:ext cx="3200400" cy="2200456"/>
          </a:xfrm>
        </p:spPr>
        <p:txBody>
          <a:bodyPr>
            <a:normAutofit fontScale="90000"/>
          </a:bodyPr>
          <a:lstStyle/>
          <a:p>
            <a:r>
              <a:rPr lang="en-US" sz="4400">
                <a:latin typeface="Abadi" panose="020B0604020104020204" pitchFamily="34" charset="0"/>
              </a:rPr>
              <a:t>Six Area Plan Goals for 2024 - 2028</a:t>
            </a:r>
          </a:p>
        </p:txBody>
      </p:sp>
      <p:sp>
        <p:nvSpPr>
          <p:cNvPr id="3" name="Content Placeholder 2">
            <a:extLst>
              <a:ext uri="{FF2B5EF4-FFF2-40B4-BE49-F238E27FC236}">
                <a16:creationId xmlns:a16="http://schemas.microsoft.com/office/drawing/2014/main" id="{743BDC43-67E4-0616-9279-0FF1A68489CC}"/>
              </a:ext>
            </a:extLst>
          </p:cNvPr>
          <p:cNvSpPr>
            <a:spLocks noGrp="1"/>
          </p:cNvSpPr>
          <p:nvPr>
            <p:ph idx="1"/>
          </p:nvPr>
        </p:nvSpPr>
        <p:spPr>
          <a:xfrm>
            <a:off x="4770337" y="687735"/>
            <a:ext cx="6953596" cy="4732183"/>
          </a:xfrm>
        </p:spPr>
        <p:txBody>
          <a:bodyPr>
            <a:normAutofit/>
          </a:bodyPr>
          <a:lstStyle/>
          <a:p>
            <a:pPr>
              <a:buFont typeface="Arial" panose="020B0604020202020204" pitchFamily="34" charset="0"/>
              <a:buChar char="•"/>
            </a:pPr>
            <a:endParaRPr lang="en-US" sz="2800">
              <a:latin typeface="Abadi" panose="020B0604020104020204" pitchFamily="34" charset="0"/>
            </a:endParaRPr>
          </a:p>
          <a:p>
            <a:pPr marL="457200" indent="-457200">
              <a:buAutoNum type="arabicPeriod"/>
            </a:pPr>
            <a:r>
              <a:rPr lang="en-US" sz="2800">
                <a:latin typeface="Abadi" panose="020B0604020104020204" pitchFamily="34" charset="0"/>
              </a:rPr>
              <a:t>Housing Security for all Ages &amp; Stages</a:t>
            </a:r>
          </a:p>
          <a:p>
            <a:pPr marL="457200" indent="-457200">
              <a:buAutoNum type="arabicPeriod"/>
            </a:pPr>
            <a:r>
              <a:rPr lang="en-US" sz="2800">
                <a:latin typeface="Abadi" panose="020B0604020104020204" pitchFamily="34" charset="0"/>
              </a:rPr>
              <a:t>Health Reimagined</a:t>
            </a:r>
          </a:p>
          <a:p>
            <a:pPr marL="457200" indent="-457200">
              <a:buAutoNum type="arabicPeriod"/>
            </a:pPr>
            <a:r>
              <a:rPr lang="en-US" sz="2800">
                <a:latin typeface="Abadi" panose="020B0604020104020204" pitchFamily="34" charset="0"/>
              </a:rPr>
              <a:t>Diversity, Equity, Inclusion and Belonging (DEIB)</a:t>
            </a:r>
          </a:p>
          <a:p>
            <a:pPr marL="457200" indent="-457200">
              <a:buAutoNum type="arabicPeriod"/>
            </a:pPr>
            <a:r>
              <a:rPr lang="en-US" sz="2800">
                <a:latin typeface="Abadi" panose="020B0604020104020204" pitchFamily="34" charset="0"/>
              </a:rPr>
              <a:t>Caregiving That Works</a:t>
            </a:r>
          </a:p>
          <a:p>
            <a:pPr marL="457200" indent="-457200">
              <a:buAutoNum type="arabicPeriod"/>
            </a:pPr>
            <a:r>
              <a:rPr lang="en-US" sz="2800">
                <a:latin typeface="Abadi" panose="020B0604020104020204" pitchFamily="34" charset="0"/>
              </a:rPr>
              <a:t>Affording Aging</a:t>
            </a:r>
          </a:p>
          <a:p>
            <a:pPr marL="457200" indent="-457200">
              <a:buAutoNum type="arabicPeriod"/>
            </a:pPr>
            <a:r>
              <a:rPr lang="en-US" sz="2800">
                <a:latin typeface="Abadi" panose="020B0604020104020204" pitchFamily="34" charset="0"/>
              </a:rPr>
              <a:t>Aging &amp; Disability Commission: Education &amp; Advocacy</a:t>
            </a:r>
          </a:p>
        </p:txBody>
      </p:sp>
    </p:spTree>
    <p:extLst>
      <p:ext uri="{BB962C8B-B14F-4D97-AF65-F5344CB8AC3E}">
        <p14:creationId xmlns:p14="http://schemas.microsoft.com/office/powerpoint/2010/main" val="90189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62414A-93EE-07EE-B004-F36EAF207DC0}"/>
              </a:ext>
            </a:extLst>
          </p:cNvPr>
          <p:cNvSpPr txBox="1"/>
          <p:nvPr/>
        </p:nvSpPr>
        <p:spPr>
          <a:xfrm>
            <a:off x="1242318" y="427499"/>
            <a:ext cx="9707363" cy="5646539"/>
          </a:xfrm>
          <a:prstGeom prst="roundRect">
            <a:avLst>
              <a:gd name="adj" fmla="val 8142"/>
            </a:avLst>
          </a:prstGeom>
          <a:ln w="12700">
            <a:solidFill>
              <a:schemeClr val="accent2">
                <a:lumMod val="50000"/>
              </a:schemeClr>
            </a:solidFill>
            <a:extLst>
              <a:ext uri="{C807C97D-BFC1-408E-A445-0C87EB9F89A2}">
                <ask:lineSketchStyleProps xmlns:ask="http://schemas.microsoft.com/office/drawing/2018/sketchyshapes" sd="1219033472">
                  <a:custGeom>
                    <a:avLst/>
                    <a:gdLst>
                      <a:gd name="connsiteX0" fmla="*/ 0 w 6521233"/>
                      <a:gd name="connsiteY0" fmla="*/ 325759 h 4000976"/>
                      <a:gd name="connsiteX1" fmla="*/ 325759 w 6521233"/>
                      <a:gd name="connsiteY1" fmla="*/ 0 h 4000976"/>
                      <a:gd name="connsiteX2" fmla="*/ 971428 w 6521233"/>
                      <a:gd name="connsiteY2" fmla="*/ 0 h 4000976"/>
                      <a:gd name="connsiteX3" fmla="*/ 1441005 w 6521233"/>
                      <a:gd name="connsiteY3" fmla="*/ 0 h 4000976"/>
                      <a:gd name="connsiteX4" fmla="*/ 2145371 w 6521233"/>
                      <a:gd name="connsiteY4" fmla="*/ 0 h 4000976"/>
                      <a:gd name="connsiteX5" fmla="*/ 2732342 w 6521233"/>
                      <a:gd name="connsiteY5" fmla="*/ 0 h 4000976"/>
                      <a:gd name="connsiteX6" fmla="*/ 3436708 w 6521233"/>
                      <a:gd name="connsiteY6" fmla="*/ 0 h 4000976"/>
                      <a:gd name="connsiteX7" fmla="*/ 4082377 w 6521233"/>
                      <a:gd name="connsiteY7" fmla="*/ 0 h 4000976"/>
                      <a:gd name="connsiteX8" fmla="*/ 4610651 w 6521233"/>
                      <a:gd name="connsiteY8" fmla="*/ 0 h 4000976"/>
                      <a:gd name="connsiteX9" fmla="*/ 5256320 w 6521233"/>
                      <a:gd name="connsiteY9" fmla="*/ 0 h 4000976"/>
                      <a:gd name="connsiteX10" fmla="*/ 6195474 w 6521233"/>
                      <a:gd name="connsiteY10" fmla="*/ 0 h 4000976"/>
                      <a:gd name="connsiteX11" fmla="*/ 6521233 w 6521233"/>
                      <a:gd name="connsiteY11" fmla="*/ 325759 h 4000976"/>
                      <a:gd name="connsiteX12" fmla="*/ 6521233 w 6521233"/>
                      <a:gd name="connsiteY12" fmla="*/ 917497 h 4000976"/>
                      <a:gd name="connsiteX13" fmla="*/ 6521233 w 6521233"/>
                      <a:gd name="connsiteY13" fmla="*/ 1475740 h 4000976"/>
                      <a:gd name="connsiteX14" fmla="*/ 6521233 w 6521233"/>
                      <a:gd name="connsiteY14" fmla="*/ 2100972 h 4000976"/>
                      <a:gd name="connsiteX15" fmla="*/ 6521233 w 6521233"/>
                      <a:gd name="connsiteY15" fmla="*/ 2625720 h 4000976"/>
                      <a:gd name="connsiteX16" fmla="*/ 6521233 w 6521233"/>
                      <a:gd name="connsiteY16" fmla="*/ 3116974 h 4000976"/>
                      <a:gd name="connsiteX17" fmla="*/ 6521233 w 6521233"/>
                      <a:gd name="connsiteY17" fmla="*/ 3675217 h 4000976"/>
                      <a:gd name="connsiteX18" fmla="*/ 6195474 w 6521233"/>
                      <a:gd name="connsiteY18" fmla="*/ 4000976 h 4000976"/>
                      <a:gd name="connsiteX19" fmla="*/ 5608503 w 6521233"/>
                      <a:gd name="connsiteY19" fmla="*/ 4000976 h 4000976"/>
                      <a:gd name="connsiteX20" fmla="*/ 4904137 w 6521233"/>
                      <a:gd name="connsiteY20" fmla="*/ 4000976 h 4000976"/>
                      <a:gd name="connsiteX21" fmla="*/ 4258468 w 6521233"/>
                      <a:gd name="connsiteY21" fmla="*/ 4000976 h 4000976"/>
                      <a:gd name="connsiteX22" fmla="*/ 3788891 w 6521233"/>
                      <a:gd name="connsiteY22" fmla="*/ 4000976 h 4000976"/>
                      <a:gd name="connsiteX23" fmla="*/ 3143222 w 6521233"/>
                      <a:gd name="connsiteY23" fmla="*/ 4000976 h 4000976"/>
                      <a:gd name="connsiteX24" fmla="*/ 2614948 w 6521233"/>
                      <a:gd name="connsiteY24" fmla="*/ 4000976 h 4000976"/>
                      <a:gd name="connsiteX25" fmla="*/ 2145371 w 6521233"/>
                      <a:gd name="connsiteY25" fmla="*/ 4000976 h 4000976"/>
                      <a:gd name="connsiteX26" fmla="*/ 1734491 w 6521233"/>
                      <a:gd name="connsiteY26" fmla="*/ 4000976 h 4000976"/>
                      <a:gd name="connsiteX27" fmla="*/ 1264913 w 6521233"/>
                      <a:gd name="connsiteY27" fmla="*/ 4000976 h 4000976"/>
                      <a:gd name="connsiteX28" fmla="*/ 325759 w 6521233"/>
                      <a:gd name="connsiteY28" fmla="*/ 4000976 h 4000976"/>
                      <a:gd name="connsiteX29" fmla="*/ 0 w 6521233"/>
                      <a:gd name="connsiteY29" fmla="*/ 3675217 h 4000976"/>
                      <a:gd name="connsiteX30" fmla="*/ 0 w 6521233"/>
                      <a:gd name="connsiteY30" fmla="*/ 3049985 h 4000976"/>
                      <a:gd name="connsiteX31" fmla="*/ 0 w 6521233"/>
                      <a:gd name="connsiteY31" fmla="*/ 2424753 h 4000976"/>
                      <a:gd name="connsiteX32" fmla="*/ 0 w 6521233"/>
                      <a:gd name="connsiteY32" fmla="*/ 1933499 h 4000976"/>
                      <a:gd name="connsiteX33" fmla="*/ 0 w 6521233"/>
                      <a:gd name="connsiteY33" fmla="*/ 1308267 h 4000976"/>
                      <a:gd name="connsiteX34" fmla="*/ 0 w 6521233"/>
                      <a:gd name="connsiteY34" fmla="*/ 817013 h 4000976"/>
                      <a:gd name="connsiteX35" fmla="*/ 0 w 6521233"/>
                      <a:gd name="connsiteY35" fmla="*/ 325759 h 400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521233" h="4000976" fill="none" extrusionOk="0">
                        <a:moveTo>
                          <a:pt x="0" y="325759"/>
                        </a:moveTo>
                        <a:cubicBezTo>
                          <a:pt x="37954" y="153373"/>
                          <a:pt x="106496" y="25408"/>
                          <a:pt x="325759" y="0"/>
                        </a:cubicBezTo>
                        <a:cubicBezTo>
                          <a:pt x="640660" y="-8007"/>
                          <a:pt x="816782" y="70486"/>
                          <a:pt x="971428" y="0"/>
                        </a:cubicBezTo>
                        <a:cubicBezTo>
                          <a:pt x="1126074" y="-70486"/>
                          <a:pt x="1274489" y="16587"/>
                          <a:pt x="1441005" y="0"/>
                        </a:cubicBezTo>
                        <a:cubicBezTo>
                          <a:pt x="1607521" y="-16587"/>
                          <a:pt x="1877940" y="34207"/>
                          <a:pt x="2145371" y="0"/>
                        </a:cubicBezTo>
                        <a:cubicBezTo>
                          <a:pt x="2412802" y="-34207"/>
                          <a:pt x="2468829" y="13163"/>
                          <a:pt x="2732342" y="0"/>
                        </a:cubicBezTo>
                        <a:cubicBezTo>
                          <a:pt x="2995855" y="-13163"/>
                          <a:pt x="3219000" y="79722"/>
                          <a:pt x="3436708" y="0"/>
                        </a:cubicBezTo>
                        <a:cubicBezTo>
                          <a:pt x="3654416" y="-79722"/>
                          <a:pt x="3857126" y="67924"/>
                          <a:pt x="4082377" y="0"/>
                        </a:cubicBezTo>
                        <a:cubicBezTo>
                          <a:pt x="4307628" y="-67924"/>
                          <a:pt x="4366803" y="34694"/>
                          <a:pt x="4610651" y="0"/>
                        </a:cubicBezTo>
                        <a:cubicBezTo>
                          <a:pt x="4854499" y="-34694"/>
                          <a:pt x="5061080" y="2801"/>
                          <a:pt x="5256320" y="0"/>
                        </a:cubicBezTo>
                        <a:cubicBezTo>
                          <a:pt x="5451560" y="-2801"/>
                          <a:pt x="5970975" y="88443"/>
                          <a:pt x="6195474" y="0"/>
                        </a:cubicBezTo>
                        <a:cubicBezTo>
                          <a:pt x="6376373" y="-9975"/>
                          <a:pt x="6534728" y="105952"/>
                          <a:pt x="6521233" y="325759"/>
                        </a:cubicBezTo>
                        <a:cubicBezTo>
                          <a:pt x="6568409" y="520904"/>
                          <a:pt x="6503682" y="763981"/>
                          <a:pt x="6521233" y="917497"/>
                        </a:cubicBezTo>
                        <a:cubicBezTo>
                          <a:pt x="6538784" y="1071013"/>
                          <a:pt x="6468478" y="1207835"/>
                          <a:pt x="6521233" y="1475740"/>
                        </a:cubicBezTo>
                        <a:cubicBezTo>
                          <a:pt x="6573988" y="1743645"/>
                          <a:pt x="6479207" y="1883312"/>
                          <a:pt x="6521233" y="2100972"/>
                        </a:cubicBezTo>
                        <a:cubicBezTo>
                          <a:pt x="6563259" y="2318632"/>
                          <a:pt x="6491695" y="2473958"/>
                          <a:pt x="6521233" y="2625720"/>
                        </a:cubicBezTo>
                        <a:cubicBezTo>
                          <a:pt x="6550771" y="2777482"/>
                          <a:pt x="6510474" y="2909966"/>
                          <a:pt x="6521233" y="3116974"/>
                        </a:cubicBezTo>
                        <a:cubicBezTo>
                          <a:pt x="6531992" y="3323982"/>
                          <a:pt x="6518310" y="3437709"/>
                          <a:pt x="6521233" y="3675217"/>
                        </a:cubicBezTo>
                        <a:cubicBezTo>
                          <a:pt x="6479591" y="3869737"/>
                          <a:pt x="6374837" y="3973562"/>
                          <a:pt x="6195474" y="4000976"/>
                        </a:cubicBezTo>
                        <a:cubicBezTo>
                          <a:pt x="5945388" y="4029949"/>
                          <a:pt x="5869160" y="3994110"/>
                          <a:pt x="5608503" y="4000976"/>
                        </a:cubicBezTo>
                        <a:cubicBezTo>
                          <a:pt x="5347846" y="4007842"/>
                          <a:pt x="5188377" y="3941394"/>
                          <a:pt x="4904137" y="4000976"/>
                        </a:cubicBezTo>
                        <a:cubicBezTo>
                          <a:pt x="4619897" y="4060558"/>
                          <a:pt x="4538622" y="3951478"/>
                          <a:pt x="4258468" y="4000976"/>
                        </a:cubicBezTo>
                        <a:cubicBezTo>
                          <a:pt x="3978314" y="4050474"/>
                          <a:pt x="3992448" y="3969609"/>
                          <a:pt x="3788891" y="4000976"/>
                        </a:cubicBezTo>
                        <a:cubicBezTo>
                          <a:pt x="3585334" y="4032343"/>
                          <a:pt x="3294415" y="4000268"/>
                          <a:pt x="3143222" y="4000976"/>
                        </a:cubicBezTo>
                        <a:cubicBezTo>
                          <a:pt x="2992029" y="4001684"/>
                          <a:pt x="2846520" y="3949034"/>
                          <a:pt x="2614948" y="4000976"/>
                        </a:cubicBezTo>
                        <a:cubicBezTo>
                          <a:pt x="2383376" y="4052918"/>
                          <a:pt x="2291651" y="3960215"/>
                          <a:pt x="2145371" y="4000976"/>
                        </a:cubicBezTo>
                        <a:cubicBezTo>
                          <a:pt x="1999091" y="4041737"/>
                          <a:pt x="1891603" y="3991647"/>
                          <a:pt x="1734491" y="4000976"/>
                        </a:cubicBezTo>
                        <a:cubicBezTo>
                          <a:pt x="1577379" y="4010305"/>
                          <a:pt x="1369569" y="3978086"/>
                          <a:pt x="1264913" y="4000976"/>
                        </a:cubicBezTo>
                        <a:cubicBezTo>
                          <a:pt x="1160257" y="4023866"/>
                          <a:pt x="596727" y="3892547"/>
                          <a:pt x="325759" y="4000976"/>
                        </a:cubicBezTo>
                        <a:cubicBezTo>
                          <a:pt x="151834" y="3996852"/>
                          <a:pt x="14645" y="3842741"/>
                          <a:pt x="0" y="3675217"/>
                        </a:cubicBezTo>
                        <a:cubicBezTo>
                          <a:pt x="-4491" y="3417899"/>
                          <a:pt x="35078" y="3189990"/>
                          <a:pt x="0" y="3049985"/>
                        </a:cubicBezTo>
                        <a:cubicBezTo>
                          <a:pt x="-35078" y="2909980"/>
                          <a:pt x="37675" y="2561009"/>
                          <a:pt x="0" y="2424753"/>
                        </a:cubicBezTo>
                        <a:cubicBezTo>
                          <a:pt x="-37675" y="2288497"/>
                          <a:pt x="14137" y="2036174"/>
                          <a:pt x="0" y="1933499"/>
                        </a:cubicBezTo>
                        <a:cubicBezTo>
                          <a:pt x="-14137" y="1830824"/>
                          <a:pt x="51725" y="1585822"/>
                          <a:pt x="0" y="1308267"/>
                        </a:cubicBezTo>
                        <a:cubicBezTo>
                          <a:pt x="-51725" y="1030712"/>
                          <a:pt x="40431" y="1033948"/>
                          <a:pt x="0" y="817013"/>
                        </a:cubicBezTo>
                        <a:cubicBezTo>
                          <a:pt x="-40431" y="600078"/>
                          <a:pt x="12410" y="481983"/>
                          <a:pt x="0" y="325759"/>
                        </a:cubicBezTo>
                        <a:close/>
                      </a:path>
                      <a:path w="6521233" h="4000976" stroke="0" extrusionOk="0">
                        <a:moveTo>
                          <a:pt x="0" y="325759"/>
                        </a:moveTo>
                        <a:cubicBezTo>
                          <a:pt x="-15032" y="136575"/>
                          <a:pt x="110764" y="13167"/>
                          <a:pt x="325759" y="0"/>
                        </a:cubicBezTo>
                        <a:cubicBezTo>
                          <a:pt x="511538" y="-57307"/>
                          <a:pt x="796869" y="69268"/>
                          <a:pt x="1030125" y="0"/>
                        </a:cubicBezTo>
                        <a:cubicBezTo>
                          <a:pt x="1263381" y="-69268"/>
                          <a:pt x="1386056" y="2910"/>
                          <a:pt x="1558399" y="0"/>
                        </a:cubicBezTo>
                        <a:cubicBezTo>
                          <a:pt x="1730742" y="-2910"/>
                          <a:pt x="1917443" y="11226"/>
                          <a:pt x="2027976" y="0"/>
                        </a:cubicBezTo>
                        <a:cubicBezTo>
                          <a:pt x="2138509" y="-11226"/>
                          <a:pt x="2534846" y="42064"/>
                          <a:pt x="2673645" y="0"/>
                        </a:cubicBezTo>
                        <a:cubicBezTo>
                          <a:pt x="2812444" y="-42064"/>
                          <a:pt x="2991303" y="57661"/>
                          <a:pt x="3201919" y="0"/>
                        </a:cubicBezTo>
                        <a:cubicBezTo>
                          <a:pt x="3412535" y="-57661"/>
                          <a:pt x="3608436" y="49771"/>
                          <a:pt x="3906285" y="0"/>
                        </a:cubicBezTo>
                        <a:cubicBezTo>
                          <a:pt x="4204134" y="-49771"/>
                          <a:pt x="4228542" y="18986"/>
                          <a:pt x="4375862" y="0"/>
                        </a:cubicBezTo>
                        <a:cubicBezTo>
                          <a:pt x="4523182" y="-18986"/>
                          <a:pt x="4779381" y="75647"/>
                          <a:pt x="5080228" y="0"/>
                        </a:cubicBezTo>
                        <a:cubicBezTo>
                          <a:pt x="5381075" y="-75647"/>
                          <a:pt x="5394789" y="41905"/>
                          <a:pt x="5491108" y="0"/>
                        </a:cubicBezTo>
                        <a:cubicBezTo>
                          <a:pt x="5587427" y="-41905"/>
                          <a:pt x="5843620" y="19923"/>
                          <a:pt x="6195474" y="0"/>
                        </a:cubicBezTo>
                        <a:cubicBezTo>
                          <a:pt x="6400716" y="37706"/>
                          <a:pt x="6523686" y="171253"/>
                          <a:pt x="6521233" y="325759"/>
                        </a:cubicBezTo>
                        <a:cubicBezTo>
                          <a:pt x="6555597" y="435675"/>
                          <a:pt x="6499754" y="554935"/>
                          <a:pt x="6521233" y="783518"/>
                        </a:cubicBezTo>
                        <a:cubicBezTo>
                          <a:pt x="6542712" y="1012101"/>
                          <a:pt x="6477232" y="1281148"/>
                          <a:pt x="6521233" y="1408750"/>
                        </a:cubicBezTo>
                        <a:cubicBezTo>
                          <a:pt x="6565234" y="1536352"/>
                          <a:pt x="6499817" y="1659911"/>
                          <a:pt x="6521233" y="1900004"/>
                        </a:cubicBezTo>
                        <a:cubicBezTo>
                          <a:pt x="6542649" y="2140097"/>
                          <a:pt x="6484149" y="2321670"/>
                          <a:pt x="6521233" y="2458247"/>
                        </a:cubicBezTo>
                        <a:cubicBezTo>
                          <a:pt x="6558317" y="2594824"/>
                          <a:pt x="6489389" y="2782046"/>
                          <a:pt x="6521233" y="3083479"/>
                        </a:cubicBezTo>
                        <a:cubicBezTo>
                          <a:pt x="6553077" y="3384912"/>
                          <a:pt x="6491264" y="3477910"/>
                          <a:pt x="6521233" y="3675217"/>
                        </a:cubicBezTo>
                        <a:cubicBezTo>
                          <a:pt x="6513408" y="3869120"/>
                          <a:pt x="6402009" y="4020759"/>
                          <a:pt x="6195474" y="4000976"/>
                        </a:cubicBezTo>
                        <a:cubicBezTo>
                          <a:pt x="6069683" y="4017115"/>
                          <a:pt x="5938084" y="3968927"/>
                          <a:pt x="5725897" y="4000976"/>
                        </a:cubicBezTo>
                        <a:cubicBezTo>
                          <a:pt x="5513710" y="4033025"/>
                          <a:pt x="5289345" y="3942335"/>
                          <a:pt x="5138925" y="4000976"/>
                        </a:cubicBezTo>
                        <a:cubicBezTo>
                          <a:pt x="4988505" y="4059617"/>
                          <a:pt x="4869193" y="3960185"/>
                          <a:pt x="4669348" y="4000976"/>
                        </a:cubicBezTo>
                        <a:cubicBezTo>
                          <a:pt x="4469503" y="4041767"/>
                          <a:pt x="4282975" y="3968629"/>
                          <a:pt x="4082377" y="4000976"/>
                        </a:cubicBezTo>
                        <a:cubicBezTo>
                          <a:pt x="3881779" y="4033323"/>
                          <a:pt x="3875960" y="3964520"/>
                          <a:pt x="3671497" y="4000976"/>
                        </a:cubicBezTo>
                        <a:cubicBezTo>
                          <a:pt x="3467034" y="4037432"/>
                          <a:pt x="3459878" y="3993561"/>
                          <a:pt x="3260617" y="4000976"/>
                        </a:cubicBezTo>
                        <a:cubicBezTo>
                          <a:pt x="3061356" y="4008391"/>
                          <a:pt x="2943492" y="3968860"/>
                          <a:pt x="2673645" y="4000976"/>
                        </a:cubicBezTo>
                        <a:cubicBezTo>
                          <a:pt x="2403798" y="4033092"/>
                          <a:pt x="2378553" y="3975222"/>
                          <a:pt x="2204068" y="4000976"/>
                        </a:cubicBezTo>
                        <a:cubicBezTo>
                          <a:pt x="2029583" y="4026730"/>
                          <a:pt x="1833471" y="3932259"/>
                          <a:pt x="1558399" y="4000976"/>
                        </a:cubicBezTo>
                        <a:cubicBezTo>
                          <a:pt x="1283327" y="4069693"/>
                          <a:pt x="1182975" y="3993945"/>
                          <a:pt x="1088822" y="4000976"/>
                        </a:cubicBezTo>
                        <a:cubicBezTo>
                          <a:pt x="994669" y="4008007"/>
                          <a:pt x="601522" y="3939857"/>
                          <a:pt x="325759" y="4000976"/>
                        </a:cubicBezTo>
                        <a:cubicBezTo>
                          <a:pt x="124394" y="4022692"/>
                          <a:pt x="-8524" y="3873371"/>
                          <a:pt x="0" y="3675217"/>
                        </a:cubicBezTo>
                        <a:cubicBezTo>
                          <a:pt x="-41695" y="3553176"/>
                          <a:pt x="41778" y="3206654"/>
                          <a:pt x="0" y="3083479"/>
                        </a:cubicBezTo>
                        <a:cubicBezTo>
                          <a:pt x="-41778" y="2960304"/>
                          <a:pt x="1210" y="2819295"/>
                          <a:pt x="0" y="2625720"/>
                        </a:cubicBezTo>
                        <a:cubicBezTo>
                          <a:pt x="-1210" y="2432145"/>
                          <a:pt x="26400" y="2305968"/>
                          <a:pt x="0" y="2134466"/>
                        </a:cubicBezTo>
                        <a:cubicBezTo>
                          <a:pt x="-26400" y="1962964"/>
                          <a:pt x="11632" y="1780730"/>
                          <a:pt x="0" y="1542729"/>
                        </a:cubicBezTo>
                        <a:cubicBezTo>
                          <a:pt x="-11632" y="1304728"/>
                          <a:pt x="22320" y="1241028"/>
                          <a:pt x="0" y="1051475"/>
                        </a:cubicBezTo>
                        <a:cubicBezTo>
                          <a:pt x="-22320" y="861922"/>
                          <a:pt x="4065" y="522909"/>
                          <a:pt x="0" y="325759"/>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a:solidFill>
                  <a:schemeClr val="accent2">
                    <a:lumMod val="50000"/>
                  </a:schemeClr>
                </a:solidFill>
                <a:latin typeface="Abadi" panose="020B0604020104020204" pitchFamily="34" charset="0"/>
              </a:rPr>
              <a:t>Populations of Greatest Social and Economic Need</a:t>
            </a:r>
          </a:p>
          <a:p>
            <a:pPr algn="ctr"/>
            <a:endParaRPr lang="en-US" sz="2400">
              <a:solidFill>
                <a:schemeClr val="accent2">
                  <a:lumMod val="50000"/>
                </a:schemeClr>
              </a:solidFill>
              <a:latin typeface="Abadi" panose="020B0604020104020204" pitchFamily="34" charset="0"/>
            </a:endParaRPr>
          </a:p>
          <a:p>
            <a:r>
              <a:rPr lang="en-US" sz="2400">
                <a:solidFill>
                  <a:schemeClr val="tx1">
                    <a:lumMod val="75000"/>
                    <a:lumOff val="25000"/>
                  </a:schemeClr>
                </a:solidFill>
                <a:latin typeface="Abadi" panose="020B0604020104020204" pitchFamily="34" charset="0"/>
              </a:rPr>
              <a:t>Older adults 60+, adults with disabilities, and their caregivers</a:t>
            </a:r>
          </a:p>
          <a:p>
            <a:pPr marL="342900" indent="-342900">
              <a:buFont typeface="Arial" panose="020B0604020202020204" pitchFamily="34" charset="0"/>
              <a:buChar char="•"/>
            </a:pPr>
            <a:r>
              <a:rPr lang="en-US" sz="2400">
                <a:solidFill>
                  <a:schemeClr val="tx1">
                    <a:lumMod val="75000"/>
                    <a:lumOff val="25000"/>
                  </a:schemeClr>
                </a:solidFill>
                <a:latin typeface="Abadi" panose="020B0604020104020204" pitchFamily="34" charset="0"/>
              </a:rPr>
              <a:t>Greatest Economic Need: income level at or below the federal poverty level  </a:t>
            </a:r>
          </a:p>
          <a:p>
            <a:pPr marL="342900" indent="-342900">
              <a:buFont typeface="Arial" panose="020B0604020202020204" pitchFamily="34" charset="0"/>
              <a:buChar char="•"/>
            </a:pPr>
            <a:r>
              <a:rPr lang="en-US" sz="2400">
                <a:solidFill>
                  <a:schemeClr val="tx1">
                    <a:lumMod val="75000"/>
                    <a:lumOff val="25000"/>
                  </a:schemeClr>
                </a:solidFill>
                <a:latin typeface="Abadi" panose="020B0604020104020204" pitchFamily="34" charset="0"/>
              </a:rPr>
              <a:t>Greatest Social Need: noneconomic factors that restrict an individuals' ability to perform daily tasks or ability to live independently: </a:t>
            </a:r>
          </a:p>
          <a:p>
            <a:pPr marL="800100" lvl="1" indent="-342900">
              <a:buFont typeface="Arial" panose="020B0604020202020204" pitchFamily="34" charset="0"/>
              <a:buChar char="•"/>
            </a:pPr>
            <a:r>
              <a:rPr lang="en-US" sz="2400">
                <a:solidFill>
                  <a:schemeClr val="tx1">
                    <a:lumMod val="75000"/>
                    <a:lumOff val="25000"/>
                  </a:schemeClr>
                </a:solidFill>
                <a:latin typeface="Abadi" panose="020B0604020104020204" pitchFamily="34" charset="0"/>
              </a:rPr>
              <a:t>Physical or mental disability</a:t>
            </a:r>
          </a:p>
          <a:p>
            <a:pPr marL="800100" lvl="1" indent="-342900">
              <a:buFont typeface="Arial" panose="020B0604020202020204" pitchFamily="34" charset="0"/>
              <a:buChar char="•"/>
            </a:pPr>
            <a:r>
              <a:rPr lang="en-US" sz="2400">
                <a:solidFill>
                  <a:schemeClr val="tx1">
                    <a:lumMod val="75000"/>
                    <a:lumOff val="25000"/>
                  </a:schemeClr>
                </a:solidFill>
                <a:latin typeface="Abadi" panose="020B0604020104020204" pitchFamily="34" charset="0"/>
              </a:rPr>
              <a:t>Geographic isolation </a:t>
            </a:r>
          </a:p>
          <a:p>
            <a:pPr marL="800100" lvl="1" indent="-342900">
              <a:buFont typeface="Arial" panose="020B0604020202020204" pitchFamily="34" charset="0"/>
              <a:buChar char="•"/>
            </a:pPr>
            <a:r>
              <a:rPr lang="en-US" sz="2400">
                <a:solidFill>
                  <a:schemeClr val="tx1">
                    <a:lumMod val="75000"/>
                    <a:lumOff val="25000"/>
                  </a:schemeClr>
                </a:solidFill>
                <a:latin typeface="Abadi" panose="020B0604020104020204" pitchFamily="34" charset="0"/>
              </a:rPr>
              <a:t>Language barriers </a:t>
            </a:r>
          </a:p>
          <a:p>
            <a:pPr marL="800100" lvl="1" indent="-342900">
              <a:buFont typeface="Arial" panose="020B0604020202020204" pitchFamily="34" charset="0"/>
              <a:buChar char="•"/>
            </a:pPr>
            <a:r>
              <a:rPr lang="en-US" sz="2400">
                <a:solidFill>
                  <a:schemeClr val="tx1">
                    <a:lumMod val="75000"/>
                    <a:lumOff val="25000"/>
                  </a:schemeClr>
                </a:solidFill>
                <a:latin typeface="Abadi" panose="020B0604020104020204" pitchFamily="34" charset="0"/>
              </a:rPr>
              <a:t>Cultural or social isolation caused by racial and ethnic status, limited English proficiency, sexual orientation, HIV status, gender identify or gender expression. </a:t>
            </a:r>
          </a:p>
        </p:txBody>
      </p:sp>
    </p:spTree>
    <p:extLst>
      <p:ext uri="{BB962C8B-B14F-4D97-AF65-F5344CB8AC3E}">
        <p14:creationId xmlns:p14="http://schemas.microsoft.com/office/powerpoint/2010/main" val="129005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E933B8-06D4-F367-0540-B75B099E7CC7}"/>
              </a:ext>
            </a:extLst>
          </p:cNvPr>
          <p:cNvPicPr>
            <a:picLocks noChangeAspect="1"/>
          </p:cNvPicPr>
          <p:nvPr/>
        </p:nvPicPr>
        <p:blipFill>
          <a:blip r:embed="rId3"/>
          <a:stretch>
            <a:fillRect/>
          </a:stretch>
        </p:blipFill>
        <p:spPr>
          <a:xfrm>
            <a:off x="318912" y="276567"/>
            <a:ext cx="7533001" cy="4172123"/>
          </a:xfrm>
          <a:prstGeom prst="rect">
            <a:avLst/>
          </a:prstGeom>
        </p:spPr>
      </p:pic>
      <p:sp>
        <p:nvSpPr>
          <p:cNvPr id="4" name="Text Placeholder 3">
            <a:extLst>
              <a:ext uri="{FF2B5EF4-FFF2-40B4-BE49-F238E27FC236}">
                <a16:creationId xmlns:a16="http://schemas.microsoft.com/office/drawing/2014/main" id="{5955276B-4E1A-19BE-77CA-BE2A781193DC}"/>
              </a:ext>
            </a:extLst>
          </p:cNvPr>
          <p:cNvSpPr>
            <a:spLocks noGrp="1"/>
          </p:cNvSpPr>
          <p:nvPr>
            <p:ph type="body" sz="half" idx="2"/>
          </p:nvPr>
        </p:nvSpPr>
        <p:spPr>
          <a:xfrm>
            <a:off x="1039368" y="5143887"/>
            <a:ext cx="10113264" cy="1109708"/>
          </a:xfrm>
        </p:spPr>
        <p:txBody>
          <a:bodyPr>
            <a:noAutofit/>
          </a:bodyPr>
          <a:lstStyle/>
          <a:p>
            <a:pPr algn="ctr"/>
            <a:r>
              <a:rPr lang="en-US" sz="4400">
                <a:latin typeface="Abadi" panose="020B0604020104020204" pitchFamily="34" charset="0"/>
              </a:rPr>
              <a:t>Sonoma County </a:t>
            </a:r>
          </a:p>
          <a:p>
            <a:pPr algn="ctr"/>
            <a:r>
              <a:rPr lang="en-US" sz="4400">
                <a:latin typeface="Abadi" panose="020B0604020104020204" pitchFamily="34" charset="0"/>
              </a:rPr>
              <a:t>Aging &amp; Disability Commission</a:t>
            </a:r>
          </a:p>
        </p:txBody>
      </p:sp>
      <p:sp>
        <p:nvSpPr>
          <p:cNvPr id="10" name="TextBox 9">
            <a:extLst>
              <a:ext uri="{FF2B5EF4-FFF2-40B4-BE49-F238E27FC236}">
                <a16:creationId xmlns:a16="http://schemas.microsoft.com/office/drawing/2014/main" id="{D0895CD1-AFD4-5DB3-B694-CFA8BC5AD30A}"/>
              </a:ext>
            </a:extLst>
          </p:cNvPr>
          <p:cNvSpPr txBox="1"/>
          <p:nvPr/>
        </p:nvSpPr>
        <p:spPr>
          <a:xfrm>
            <a:off x="8170732" y="276567"/>
            <a:ext cx="4021268" cy="4431983"/>
          </a:xfrm>
          <a:prstGeom prst="rect">
            <a:avLst/>
          </a:prstGeom>
          <a:noFill/>
        </p:spPr>
        <p:txBody>
          <a:bodyPr wrap="square" rtlCol="0">
            <a:spAutoFit/>
          </a:bodyPr>
          <a:lstStyle/>
          <a:p>
            <a:r>
              <a:rPr lang="en-US" sz="2200">
                <a:solidFill>
                  <a:schemeClr val="tx2"/>
                </a:solidFill>
                <a:latin typeface="Abadi" panose="020B0604020104020204" pitchFamily="34" charset="0"/>
              </a:rPr>
              <a:t>Purpose and Responsibilities of the Aging &amp; Disability Commission</a:t>
            </a:r>
          </a:p>
          <a:p>
            <a:r>
              <a:rPr lang="en-US">
                <a:solidFill>
                  <a:schemeClr val="tx1">
                    <a:lumMod val="75000"/>
                    <a:lumOff val="25000"/>
                  </a:schemeClr>
                </a:solidFill>
                <a:latin typeface="Abadi" panose="020B0604020104020204" pitchFamily="34" charset="0"/>
              </a:rPr>
              <a:t> </a:t>
            </a:r>
            <a:endParaRPr lang="en-US" sz="2000">
              <a:solidFill>
                <a:schemeClr val="tx1">
                  <a:lumMod val="75000"/>
                  <a:lumOff val="25000"/>
                </a:schemeClr>
              </a:solidFill>
              <a:latin typeface="Abadi" panose="020B0604020104020204" pitchFamily="34" charset="0"/>
            </a:endParaRPr>
          </a:p>
          <a:p>
            <a:pPr marL="285750" indent="-285750">
              <a:buFont typeface="Arial" panose="020B0604020202020204" pitchFamily="34" charset="0"/>
              <a:buChar char="•"/>
            </a:pPr>
            <a:r>
              <a:rPr lang="en-US" sz="2000">
                <a:solidFill>
                  <a:schemeClr val="tx1">
                    <a:lumMod val="75000"/>
                    <a:lumOff val="25000"/>
                  </a:schemeClr>
                </a:solidFill>
                <a:latin typeface="Abadi" panose="020B0604020104020204" pitchFamily="34" charset="0"/>
              </a:rPr>
              <a:t>Federal and State Mandated</a:t>
            </a:r>
          </a:p>
          <a:p>
            <a:pPr marL="285750" indent="-285750">
              <a:buFont typeface="Arial" panose="020B0604020202020204" pitchFamily="34" charset="0"/>
              <a:buChar char="•"/>
            </a:pPr>
            <a:r>
              <a:rPr lang="en-US" sz="2000">
                <a:solidFill>
                  <a:schemeClr val="tx1">
                    <a:lumMod val="75000"/>
                    <a:lumOff val="25000"/>
                  </a:schemeClr>
                </a:solidFill>
                <a:latin typeface="Abadi" panose="020B0604020104020204" pitchFamily="34" charset="0"/>
              </a:rPr>
              <a:t>21 Member Advisory Board</a:t>
            </a:r>
          </a:p>
          <a:p>
            <a:pPr marL="285750" indent="-285750">
              <a:buFont typeface="Arial" panose="020B0604020202020204" pitchFamily="34" charset="0"/>
              <a:buChar char="•"/>
            </a:pPr>
            <a:r>
              <a:rPr lang="en-US" sz="2000">
                <a:solidFill>
                  <a:schemeClr val="tx1">
                    <a:lumMod val="75000"/>
                    <a:lumOff val="25000"/>
                  </a:schemeClr>
                </a:solidFill>
                <a:latin typeface="Abadi" panose="020B0604020104020204" pitchFamily="34" charset="0"/>
              </a:rPr>
              <a:t>Advise the Sonoma County Board of Supervisors</a:t>
            </a:r>
          </a:p>
          <a:p>
            <a:pPr marL="285750" indent="-285750">
              <a:buFont typeface="Arial" panose="020B0604020202020204" pitchFamily="34" charset="0"/>
              <a:buChar char="•"/>
            </a:pPr>
            <a:r>
              <a:rPr lang="en-US" sz="2000">
                <a:solidFill>
                  <a:schemeClr val="tx1">
                    <a:lumMod val="75000"/>
                    <a:lumOff val="25000"/>
                  </a:schemeClr>
                </a:solidFill>
                <a:latin typeface="Abadi" panose="020B0604020104020204" pitchFamily="34" charset="0"/>
              </a:rPr>
              <a:t>Advocacy</a:t>
            </a:r>
          </a:p>
          <a:p>
            <a:pPr marL="285750" indent="-285750">
              <a:buFont typeface="Arial" panose="020B0604020202020204" pitchFamily="34" charset="0"/>
              <a:buChar char="•"/>
            </a:pPr>
            <a:r>
              <a:rPr lang="en-US" sz="2000">
                <a:solidFill>
                  <a:schemeClr val="tx1">
                    <a:lumMod val="75000"/>
                    <a:lumOff val="25000"/>
                  </a:schemeClr>
                </a:solidFill>
                <a:latin typeface="Abadi" panose="020B0604020104020204" pitchFamily="34" charset="0"/>
              </a:rPr>
              <a:t>Community Representation</a:t>
            </a:r>
          </a:p>
          <a:p>
            <a:pPr marL="285750" indent="-285750">
              <a:buFont typeface="Arial" panose="020B0604020202020204" pitchFamily="34" charset="0"/>
              <a:buChar char="•"/>
            </a:pPr>
            <a:r>
              <a:rPr lang="en-US" sz="2000">
                <a:solidFill>
                  <a:schemeClr val="tx1">
                    <a:lumMod val="75000"/>
                    <a:lumOff val="25000"/>
                  </a:schemeClr>
                </a:solidFill>
                <a:latin typeface="Abadi" panose="020B0604020104020204" pitchFamily="34" charset="0"/>
              </a:rPr>
              <a:t>Public Engagement</a:t>
            </a:r>
          </a:p>
          <a:p>
            <a:pPr marL="285750" indent="-285750">
              <a:buFont typeface="Arial" panose="020B0604020202020204" pitchFamily="34" charset="0"/>
              <a:buChar char="•"/>
            </a:pPr>
            <a:r>
              <a:rPr lang="en-US" sz="2000">
                <a:solidFill>
                  <a:schemeClr val="tx1">
                    <a:lumMod val="75000"/>
                    <a:lumOff val="25000"/>
                  </a:schemeClr>
                </a:solidFill>
                <a:latin typeface="Abadi" panose="020B0604020104020204" pitchFamily="34" charset="0"/>
              </a:rPr>
              <a:t>Monitor</a:t>
            </a:r>
          </a:p>
          <a:p>
            <a:pPr marL="285750" indent="-285750">
              <a:buFont typeface="Arial" panose="020B0604020202020204" pitchFamily="34" charset="0"/>
              <a:buChar char="•"/>
            </a:pPr>
            <a:r>
              <a:rPr lang="en-US" sz="2000">
                <a:solidFill>
                  <a:schemeClr val="tx1">
                    <a:lumMod val="75000"/>
                    <a:lumOff val="25000"/>
                  </a:schemeClr>
                </a:solidFill>
                <a:latin typeface="Abadi" panose="020B0604020104020204" pitchFamily="34" charset="0"/>
              </a:rPr>
              <a:t>Education &amp; Outreach</a:t>
            </a:r>
          </a:p>
          <a:p>
            <a:pPr marL="285750" indent="-285750">
              <a:buFont typeface="Arial" panose="020B0604020202020204" pitchFamily="34" charset="0"/>
              <a:buChar char="•"/>
            </a:pPr>
            <a:endParaRPr lang="en-US"/>
          </a:p>
        </p:txBody>
      </p:sp>
      <p:pic>
        <p:nvPicPr>
          <p:cNvPr id="2" name="Picture 1" descr="Text&#10;&#10;AI-generated content may be incorrect.">
            <a:extLst>
              <a:ext uri="{FF2B5EF4-FFF2-40B4-BE49-F238E27FC236}">
                <a16:creationId xmlns:a16="http://schemas.microsoft.com/office/drawing/2014/main" id="{EDF2C9EA-B098-1F77-5664-5FA293041834}"/>
              </a:ext>
            </a:extLst>
          </p:cNvPr>
          <p:cNvPicPr>
            <a:picLocks noChangeAspect="1"/>
          </p:cNvPicPr>
          <p:nvPr/>
        </p:nvPicPr>
        <p:blipFill>
          <a:blip r:embed="rId4">
            <a:extLst>
              <a:ext uri="{28A0092B-C50C-407E-A947-70E740481C1C}">
                <a14:useLocalDpi xmlns:a14="http://schemas.microsoft.com/office/drawing/2010/main" val="0"/>
              </a:ext>
            </a:extLst>
          </a:blip>
          <a:srcRect l="20190" t="22608" r="19722" b="22497"/>
          <a:stretch>
            <a:fillRect/>
          </a:stretch>
        </p:blipFill>
        <p:spPr>
          <a:xfrm>
            <a:off x="6566646" y="476175"/>
            <a:ext cx="1140512" cy="914882"/>
          </a:xfrm>
          <a:prstGeom prst="rect">
            <a:avLst/>
          </a:prstGeom>
        </p:spPr>
      </p:pic>
    </p:spTree>
    <p:extLst>
      <p:ext uri="{BB962C8B-B14F-4D97-AF65-F5344CB8AC3E}">
        <p14:creationId xmlns:p14="http://schemas.microsoft.com/office/powerpoint/2010/main" val="3257089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4A864B-662B-BD8F-8FF1-CA80C95D04BA}"/>
              </a:ext>
            </a:extLst>
          </p:cNvPr>
          <p:cNvSpPr>
            <a:spLocks noGrp="1"/>
          </p:cNvSpPr>
          <p:nvPr>
            <p:ph type="title"/>
          </p:nvPr>
        </p:nvSpPr>
        <p:spPr/>
        <p:txBody>
          <a:bodyPr/>
          <a:lstStyle/>
          <a:p>
            <a:pPr algn="ctr"/>
            <a:r>
              <a:rPr lang="en-US"/>
              <a:t>Data System Update</a:t>
            </a:r>
            <a:endParaRPr lang="en-US" dirty="0">
              <a:ea typeface="Calibri Light" panose="020F0302020204030204"/>
              <a:cs typeface="Calibri Light" panose="020F0302020204030204"/>
            </a:endParaRPr>
          </a:p>
        </p:txBody>
      </p:sp>
      <p:sp>
        <p:nvSpPr>
          <p:cNvPr id="7" name="TextBox 6">
            <a:extLst>
              <a:ext uri="{FF2B5EF4-FFF2-40B4-BE49-F238E27FC236}">
                <a16:creationId xmlns:a16="http://schemas.microsoft.com/office/drawing/2014/main" id="{3EBA0442-60CF-8ECE-48BE-F7430C617232}"/>
              </a:ext>
            </a:extLst>
          </p:cNvPr>
          <p:cNvSpPr txBox="1"/>
          <p:nvPr/>
        </p:nvSpPr>
        <p:spPr>
          <a:xfrm>
            <a:off x="4474723" y="607519"/>
            <a:ext cx="725769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ea typeface="Calibri" panose="020F0502020204030204"/>
                <a:cs typeface="Calibri" panose="020F0502020204030204"/>
              </a:rPr>
              <a:t>Effective July 1, 2025, Sonoma County AAA has transitioned to a new Data Reporting Software. </a:t>
            </a:r>
          </a:p>
          <a:p>
            <a:pPr marL="285750" indent="-285750">
              <a:buFont typeface="Arial"/>
              <a:buChar char="•"/>
            </a:pPr>
            <a:r>
              <a:rPr lang="en-US" sz="2400" dirty="0">
                <a:ea typeface="Calibri" panose="020F0502020204030204"/>
                <a:cs typeface="Calibri" panose="020F0502020204030204"/>
              </a:rPr>
              <a:t>New System: Shared Outcomes and Measurement System (SOMS)</a:t>
            </a:r>
          </a:p>
          <a:p>
            <a:pPr marL="285750" indent="-285750">
              <a:buFont typeface="Arial"/>
              <a:buChar char="•"/>
            </a:pPr>
            <a:r>
              <a:rPr lang="en-US" sz="2400" dirty="0">
                <a:ea typeface="Calibri" panose="020F0502020204030204"/>
                <a:cs typeface="Calibri" panose="020F0502020204030204"/>
              </a:rPr>
              <a:t>SOMS is expected to go-live in the Fall 2025</a:t>
            </a:r>
          </a:p>
          <a:p>
            <a:pPr marL="285750" indent="-285750">
              <a:buFont typeface="Arial"/>
              <a:buChar char="•"/>
            </a:pPr>
            <a:endParaRPr lang="en-US" sz="2400" dirty="0">
              <a:ea typeface="Calibri" panose="020F0502020204030204"/>
              <a:cs typeface="Calibri" panose="020F0502020204030204"/>
            </a:endParaRPr>
          </a:p>
          <a:p>
            <a:r>
              <a:rPr lang="en-US" sz="2400" dirty="0">
                <a:ea typeface="Calibri" panose="020F0502020204030204"/>
                <a:cs typeface="Calibri" panose="020F0502020204030204"/>
              </a:rPr>
              <a:t>What does this mean for Service Providers?</a:t>
            </a:r>
          </a:p>
          <a:p>
            <a:pPr marL="342900" indent="-342900">
              <a:buFont typeface="Arial"/>
              <a:buChar char="•"/>
            </a:pPr>
            <a:r>
              <a:rPr lang="en-US" sz="2400" dirty="0">
                <a:ea typeface="Calibri" panose="020F0502020204030204"/>
                <a:cs typeface="Calibri" panose="020F0502020204030204"/>
              </a:rPr>
              <a:t>Provide using the Case Management Module will continue to use </a:t>
            </a:r>
            <a:r>
              <a:rPr lang="en-US" sz="2400" dirty="0" err="1">
                <a:ea typeface="Calibri" panose="020F0502020204030204"/>
                <a:cs typeface="Calibri" panose="020F0502020204030204"/>
              </a:rPr>
              <a:t>WellSky</a:t>
            </a:r>
            <a:r>
              <a:rPr lang="en-US" sz="2400" dirty="0">
                <a:ea typeface="Calibri" panose="020F0502020204030204"/>
                <a:cs typeface="Calibri" panose="020F0502020204030204"/>
              </a:rPr>
              <a:t> for client documentation. </a:t>
            </a:r>
          </a:p>
          <a:p>
            <a:pPr marL="342900" indent="-342900">
              <a:buFont typeface="Arial"/>
              <a:buChar char="•"/>
            </a:pPr>
            <a:r>
              <a:rPr lang="en-US" sz="2400" dirty="0">
                <a:ea typeface="Calibri" panose="020F0502020204030204"/>
                <a:cs typeface="Calibri" panose="020F0502020204030204"/>
              </a:rPr>
              <a:t>Providers using </a:t>
            </a:r>
            <a:r>
              <a:rPr lang="en-US" sz="2400" dirty="0" err="1">
                <a:ea typeface="Calibri" panose="020F0502020204030204"/>
                <a:cs typeface="Calibri" panose="020F0502020204030204"/>
              </a:rPr>
              <a:t>WellSky</a:t>
            </a:r>
            <a:r>
              <a:rPr lang="en-US" sz="2400" dirty="0">
                <a:ea typeface="Calibri" panose="020F0502020204030204"/>
                <a:cs typeface="Calibri" panose="020F0502020204030204"/>
              </a:rPr>
              <a:t> for data entry or units of services, will temporarily hold data until SOMS is live. </a:t>
            </a:r>
          </a:p>
          <a:p>
            <a:pPr marL="342900" indent="-342900">
              <a:buFont typeface="Arial"/>
              <a:buChar char="•"/>
            </a:pPr>
            <a:r>
              <a:rPr lang="en-US" sz="2400" dirty="0">
                <a:ea typeface="Calibri" panose="020F0502020204030204"/>
                <a:cs typeface="Calibri" panose="020F0502020204030204"/>
              </a:rPr>
              <a:t>Once SOMS is live, Service Providers will need to enter data from July to current.</a:t>
            </a:r>
          </a:p>
          <a:p>
            <a:pPr marL="342900" indent="-342900">
              <a:buFont typeface="Arial"/>
              <a:buChar char="•"/>
            </a:pPr>
            <a:r>
              <a:rPr lang="en-US" sz="2400" dirty="0">
                <a:ea typeface="Calibri" panose="020F0502020204030204"/>
                <a:cs typeface="Calibri" panose="020F0502020204030204"/>
              </a:rPr>
              <a:t>Training will be provided</a:t>
            </a:r>
          </a:p>
          <a:p>
            <a:pPr marL="342900" indent="-342900">
              <a:buFont typeface="Arial"/>
              <a:buChar char="•"/>
            </a:pPr>
            <a:endParaRPr lang="en-US" sz="2400" dirty="0">
              <a:ea typeface="Calibri" panose="020F0502020204030204"/>
              <a:cs typeface="Calibri" panose="020F0502020204030204"/>
            </a:endParaRPr>
          </a:p>
        </p:txBody>
      </p:sp>
    </p:spTree>
    <p:extLst>
      <p:ext uri="{BB962C8B-B14F-4D97-AF65-F5344CB8AC3E}">
        <p14:creationId xmlns:p14="http://schemas.microsoft.com/office/powerpoint/2010/main" val="180808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97A1-0BE2-8231-B721-545F5635C279}"/>
              </a:ext>
            </a:extLst>
          </p:cNvPr>
          <p:cNvSpPr>
            <a:spLocks noGrp="1"/>
          </p:cNvSpPr>
          <p:nvPr>
            <p:ph type="title"/>
          </p:nvPr>
        </p:nvSpPr>
        <p:spPr>
          <a:xfrm>
            <a:off x="0" y="1143000"/>
            <a:ext cx="3880624" cy="2286000"/>
          </a:xfrm>
        </p:spPr>
        <p:txBody>
          <a:bodyPr/>
          <a:lstStyle/>
          <a:p>
            <a:pPr algn="ctr"/>
            <a:r>
              <a:rPr lang="en-US">
                <a:latin typeface="Aptos" panose="020B0004020202020204" pitchFamily="34" charset="0"/>
              </a:rPr>
              <a:t>Changes and Highlights of the </a:t>
            </a:r>
            <a:br>
              <a:rPr lang="en-US">
                <a:latin typeface="Aptos" panose="020B0004020202020204" pitchFamily="34" charset="0"/>
              </a:rPr>
            </a:br>
            <a:r>
              <a:rPr lang="en-US">
                <a:latin typeface="Aptos" panose="020B0004020202020204" pitchFamily="34" charset="0"/>
              </a:rPr>
              <a:t>FY 25/26 </a:t>
            </a:r>
            <a:br>
              <a:rPr lang="en-US">
                <a:latin typeface="Aptos" panose="020B0004020202020204" pitchFamily="34" charset="0"/>
              </a:rPr>
            </a:br>
            <a:r>
              <a:rPr lang="en-US">
                <a:latin typeface="Aptos" panose="020B0004020202020204" pitchFamily="34" charset="0"/>
              </a:rPr>
              <a:t>Contracts</a:t>
            </a:r>
          </a:p>
        </p:txBody>
      </p:sp>
      <p:sp>
        <p:nvSpPr>
          <p:cNvPr id="3" name="Content Placeholder 2">
            <a:extLst>
              <a:ext uri="{FF2B5EF4-FFF2-40B4-BE49-F238E27FC236}">
                <a16:creationId xmlns:a16="http://schemas.microsoft.com/office/drawing/2014/main" id="{72975670-A025-0855-9B10-AF3C6BB475AD}"/>
              </a:ext>
            </a:extLst>
          </p:cNvPr>
          <p:cNvSpPr>
            <a:spLocks noGrp="1"/>
          </p:cNvSpPr>
          <p:nvPr>
            <p:ph idx="1"/>
          </p:nvPr>
        </p:nvSpPr>
        <p:spPr>
          <a:xfrm>
            <a:off x="4270917" y="313508"/>
            <a:ext cx="7021923" cy="1201783"/>
          </a:xfrm>
        </p:spPr>
        <p:txBody>
          <a:bodyPr>
            <a:normAutofit/>
          </a:bodyPr>
          <a:lstStyle/>
          <a:p>
            <a:pPr marL="0" indent="0">
              <a:buNone/>
            </a:pPr>
            <a:r>
              <a:rPr lang="en-US" sz="2800">
                <a:latin typeface="Aptos" panose="020B0004020202020204" pitchFamily="34" charset="0"/>
              </a:rPr>
              <a:t>New Exhibit A – Scope of Work(s)</a:t>
            </a:r>
          </a:p>
          <a:p>
            <a:pPr marL="0" indent="0">
              <a:buNone/>
            </a:pPr>
            <a:r>
              <a:rPr lang="en-US">
                <a:latin typeface="Aptos" panose="020B0004020202020204" pitchFamily="34" charset="0"/>
              </a:rPr>
              <a:t>Program Specific vs General Scope of Work Requirements</a:t>
            </a:r>
          </a:p>
          <a:p>
            <a:pPr lvl="1">
              <a:buFont typeface="Arial" panose="020B0604020202020204" pitchFamily="34" charset="0"/>
              <a:buChar char="•"/>
            </a:pPr>
            <a:endParaRPr lang="en-US" sz="2400">
              <a:latin typeface="Aptos" panose="020B0004020202020204" pitchFamily="34" charset="0"/>
            </a:endParaRPr>
          </a:p>
          <a:p>
            <a:endParaRPr lang="en-US" sz="2800">
              <a:latin typeface="Aptos" panose="020B0004020202020204" pitchFamily="34" charset="0"/>
            </a:endParaRPr>
          </a:p>
        </p:txBody>
      </p:sp>
      <p:sp>
        <p:nvSpPr>
          <p:cNvPr id="5" name="TextBox 4">
            <a:extLst>
              <a:ext uri="{FF2B5EF4-FFF2-40B4-BE49-F238E27FC236}">
                <a16:creationId xmlns:a16="http://schemas.microsoft.com/office/drawing/2014/main" id="{4AC403DD-CCDB-35D8-4C87-1F69981828A9}"/>
              </a:ext>
            </a:extLst>
          </p:cNvPr>
          <p:cNvSpPr txBox="1"/>
          <p:nvPr/>
        </p:nvSpPr>
        <p:spPr>
          <a:xfrm>
            <a:off x="4241845" y="1515291"/>
            <a:ext cx="4036422" cy="3447098"/>
          </a:xfrm>
          <a:prstGeom prst="rect">
            <a:avLst/>
          </a:prstGeom>
          <a:noFill/>
        </p:spPr>
        <p:txBody>
          <a:bodyPr wrap="square" rtlCol="0">
            <a:spAutoFit/>
          </a:bodyPr>
          <a:lstStyle/>
          <a:p>
            <a:r>
              <a:rPr lang="en-US" sz="2000" b="1">
                <a:latin typeface="Aptos" panose="020B0004020202020204" pitchFamily="34" charset="0"/>
              </a:rPr>
              <a:t>Program Specific Scope of Work:</a:t>
            </a:r>
          </a:p>
          <a:p>
            <a:pPr marL="285750" lvl="0" indent="-285750">
              <a:buFont typeface="Arial" panose="020B0604020202020204" pitchFamily="34" charset="0"/>
              <a:buChar char="•"/>
            </a:pPr>
            <a:r>
              <a:rPr lang="en-US">
                <a:latin typeface="Aptos" panose="020B0004020202020204" pitchFamily="34" charset="0"/>
              </a:rPr>
              <a:t>Contract Overview</a:t>
            </a:r>
          </a:p>
          <a:p>
            <a:pPr marL="742950" lvl="1" indent="-285750">
              <a:buFont typeface="Arial" panose="020B0604020202020204" pitchFamily="34" charset="0"/>
              <a:buChar char="•"/>
            </a:pPr>
            <a:r>
              <a:rPr lang="en-US">
                <a:latin typeface="Aptos" panose="020B0004020202020204" pitchFamily="34" charset="0"/>
              </a:rPr>
              <a:t>Time Frame</a:t>
            </a:r>
          </a:p>
          <a:p>
            <a:pPr marL="742950" lvl="1" indent="-285750">
              <a:buFont typeface="Arial" panose="020B0604020202020204" pitchFamily="34" charset="0"/>
              <a:buChar char="•"/>
            </a:pPr>
            <a:r>
              <a:rPr lang="en-US">
                <a:latin typeface="Aptos" panose="020B0004020202020204" pitchFamily="34" charset="0"/>
              </a:rPr>
              <a:t>Funding Source</a:t>
            </a:r>
          </a:p>
          <a:p>
            <a:pPr marL="742950" lvl="1" indent="-285750">
              <a:buFont typeface="Arial" panose="020B0604020202020204" pitchFamily="34" charset="0"/>
              <a:buChar char="•"/>
            </a:pPr>
            <a:r>
              <a:rPr lang="en-US">
                <a:latin typeface="Aptos" panose="020B0004020202020204" pitchFamily="34" charset="0"/>
              </a:rPr>
              <a:t>Geographic Service Area</a:t>
            </a:r>
          </a:p>
          <a:p>
            <a:pPr marL="285750" lvl="0" indent="-285750">
              <a:buFont typeface="Arial" panose="020B0604020202020204" pitchFamily="34" charset="0"/>
              <a:buChar char="•"/>
            </a:pPr>
            <a:r>
              <a:rPr lang="en-US">
                <a:latin typeface="Aptos" panose="020B0004020202020204" pitchFamily="34" charset="0"/>
              </a:rPr>
              <a:t>Program Overview</a:t>
            </a:r>
          </a:p>
          <a:p>
            <a:pPr marL="285750" lvl="0" indent="-285750">
              <a:buFont typeface="Arial" panose="020B0604020202020204" pitchFamily="34" charset="0"/>
              <a:buChar char="•"/>
            </a:pPr>
            <a:r>
              <a:rPr lang="en-US">
                <a:latin typeface="Aptos" panose="020B0004020202020204" pitchFamily="34" charset="0"/>
              </a:rPr>
              <a:t>CDA Service Category Definition</a:t>
            </a:r>
          </a:p>
          <a:p>
            <a:pPr marL="285750" lvl="0" indent="-285750">
              <a:buFont typeface="Arial" panose="020B0604020202020204" pitchFamily="34" charset="0"/>
              <a:buChar char="•"/>
            </a:pPr>
            <a:r>
              <a:rPr lang="en-US">
                <a:latin typeface="Aptos" panose="020B0004020202020204" pitchFamily="34" charset="0"/>
              </a:rPr>
              <a:t>Program Specific Requirements</a:t>
            </a:r>
          </a:p>
          <a:p>
            <a:pPr marL="285750" lvl="0" indent="-285750">
              <a:buFont typeface="Arial" panose="020B0604020202020204" pitchFamily="34" charset="0"/>
              <a:buChar char="•"/>
            </a:pPr>
            <a:r>
              <a:rPr lang="en-US">
                <a:latin typeface="Aptos" panose="020B0004020202020204" pitchFamily="34" charset="0"/>
              </a:rPr>
              <a:t>Location of Services</a:t>
            </a:r>
          </a:p>
          <a:p>
            <a:pPr marL="285750" lvl="0" indent="-285750">
              <a:buFont typeface="Arial" panose="020B0604020202020204" pitchFamily="34" charset="0"/>
              <a:buChar char="•"/>
            </a:pPr>
            <a:r>
              <a:rPr lang="en-US">
                <a:latin typeface="Aptos" panose="020B0004020202020204" pitchFamily="34" charset="0"/>
              </a:rPr>
              <a:t>Units of Services</a:t>
            </a:r>
          </a:p>
          <a:p>
            <a:pPr marL="285750" lvl="0" indent="-285750">
              <a:buFont typeface="Arial" panose="020B0604020202020204" pitchFamily="34" charset="0"/>
              <a:buChar char="•"/>
            </a:pPr>
            <a:r>
              <a:rPr lang="en-US">
                <a:latin typeface="Aptos" panose="020B0004020202020204" pitchFamily="34" charset="0"/>
              </a:rPr>
              <a:t>Reporting Units of Services</a:t>
            </a:r>
          </a:p>
          <a:p>
            <a:pPr marL="285750" lvl="0" indent="-285750">
              <a:buFont typeface="Arial" panose="020B0604020202020204" pitchFamily="34" charset="0"/>
              <a:buChar char="•"/>
            </a:pPr>
            <a:r>
              <a:rPr lang="en-US">
                <a:latin typeface="Aptos" panose="020B0004020202020204" pitchFamily="34" charset="0"/>
              </a:rPr>
              <a:t>Data Collection</a:t>
            </a:r>
          </a:p>
        </p:txBody>
      </p:sp>
      <p:sp>
        <p:nvSpPr>
          <p:cNvPr id="6" name="TextBox 5">
            <a:extLst>
              <a:ext uri="{FF2B5EF4-FFF2-40B4-BE49-F238E27FC236}">
                <a16:creationId xmlns:a16="http://schemas.microsoft.com/office/drawing/2014/main" id="{2FDC83CF-5F6A-35EA-3C39-2CF410E63221}"/>
              </a:ext>
            </a:extLst>
          </p:cNvPr>
          <p:cNvSpPr txBox="1"/>
          <p:nvPr/>
        </p:nvSpPr>
        <p:spPr>
          <a:xfrm>
            <a:off x="8478564" y="1515291"/>
            <a:ext cx="3713436" cy="4832092"/>
          </a:xfrm>
          <a:prstGeom prst="rect">
            <a:avLst/>
          </a:prstGeom>
          <a:noFill/>
        </p:spPr>
        <p:txBody>
          <a:bodyPr wrap="square" lIns="91440" tIns="45720" rIns="91440" bIns="45720" rtlCol="0" anchor="t">
            <a:spAutoFit/>
          </a:bodyPr>
          <a:lstStyle/>
          <a:p>
            <a:r>
              <a:rPr lang="en-US" sz="2000" b="1">
                <a:latin typeface="Aptos"/>
              </a:rPr>
              <a:t>Ex A-Attachment: </a:t>
            </a:r>
          </a:p>
          <a:p>
            <a:pPr marL="285750" lvl="0" indent="-285750">
              <a:buFont typeface="Arial" panose="020B0604020202020204" pitchFamily="34" charset="0"/>
              <a:buChar char="•"/>
            </a:pPr>
            <a:r>
              <a:rPr lang="en-US">
                <a:latin typeface="Aptos"/>
              </a:rPr>
              <a:t>Language Capacity</a:t>
            </a:r>
          </a:p>
          <a:p>
            <a:pPr marL="285750" lvl="0" indent="-285750">
              <a:buFont typeface="Arial" panose="020B0604020202020204" pitchFamily="34" charset="0"/>
              <a:buChar char="•"/>
            </a:pPr>
            <a:r>
              <a:rPr lang="en-US">
                <a:latin typeface="Aptos"/>
              </a:rPr>
              <a:t>Equity Statement</a:t>
            </a:r>
          </a:p>
          <a:p>
            <a:pPr marL="285750" lvl="0" indent="-285750">
              <a:buFont typeface="Arial" panose="020B0604020202020204" pitchFamily="34" charset="0"/>
              <a:buChar char="•"/>
            </a:pPr>
            <a:r>
              <a:rPr lang="en-US">
                <a:latin typeface="Aptos"/>
              </a:rPr>
              <a:t>Anti-Racist Results-Based Accountability (AR RBA) Plan</a:t>
            </a:r>
          </a:p>
          <a:p>
            <a:pPr marL="285750" lvl="0" indent="-285750">
              <a:buFont typeface="Arial" panose="020B0604020202020204" pitchFamily="34" charset="0"/>
              <a:buChar char="•"/>
            </a:pPr>
            <a:r>
              <a:rPr lang="en-US">
                <a:latin typeface="Aptos"/>
              </a:rPr>
              <a:t>Voluntary Contributions/Program Income</a:t>
            </a:r>
          </a:p>
          <a:p>
            <a:pPr marL="285750" lvl="0" indent="-285750">
              <a:buFont typeface="Arial" panose="020B0604020202020204" pitchFamily="34" charset="0"/>
              <a:buChar char="•"/>
            </a:pPr>
            <a:r>
              <a:rPr lang="en-US">
                <a:latin typeface="Aptos"/>
              </a:rPr>
              <a:t>Contract Funding</a:t>
            </a:r>
          </a:p>
          <a:p>
            <a:pPr marL="285750" lvl="0" indent="-285750">
              <a:buFont typeface="Arial" panose="020B0604020202020204" pitchFamily="34" charset="0"/>
              <a:buChar char="•"/>
            </a:pPr>
            <a:r>
              <a:rPr lang="en-US">
                <a:latin typeface="Aptos"/>
              </a:rPr>
              <a:t>Service Compliance</a:t>
            </a:r>
          </a:p>
          <a:p>
            <a:pPr marL="285750" lvl="0" indent="-285750">
              <a:buFont typeface="Arial" panose="020B0604020202020204" pitchFamily="34" charset="0"/>
              <a:buChar char="•"/>
            </a:pPr>
            <a:r>
              <a:rPr lang="en-US">
                <a:latin typeface="Aptos"/>
              </a:rPr>
              <a:t>Service Changes</a:t>
            </a:r>
          </a:p>
          <a:p>
            <a:pPr marL="285750" lvl="0" indent="-285750">
              <a:buFont typeface="Arial" panose="020B0604020202020204" pitchFamily="34" charset="0"/>
              <a:buChar char="•"/>
            </a:pPr>
            <a:r>
              <a:rPr lang="en-US">
                <a:latin typeface="Aptos"/>
              </a:rPr>
              <a:t>Grievance Policy</a:t>
            </a:r>
          </a:p>
          <a:p>
            <a:pPr marL="285750" lvl="0" indent="-285750">
              <a:buFont typeface="Arial" panose="020B0604020202020204" pitchFamily="34" charset="0"/>
              <a:buChar char="•"/>
            </a:pPr>
            <a:r>
              <a:rPr lang="en-US">
                <a:latin typeface="Aptos"/>
              </a:rPr>
              <a:t>Mandated Reporting</a:t>
            </a:r>
          </a:p>
          <a:p>
            <a:pPr marL="285750" lvl="0" indent="-285750">
              <a:buFont typeface="Arial" panose="020B0604020202020204" pitchFamily="34" charset="0"/>
              <a:buChar char="•"/>
            </a:pPr>
            <a:r>
              <a:rPr lang="en-US">
                <a:latin typeface="Aptos"/>
              </a:rPr>
              <a:t>Service Provider Meeting Requirements</a:t>
            </a:r>
          </a:p>
          <a:p>
            <a:pPr marL="285750" lvl="0" indent="-285750">
              <a:buFont typeface="Arial" panose="020B0604020202020204" pitchFamily="34" charset="0"/>
              <a:buChar char="•"/>
            </a:pPr>
            <a:r>
              <a:rPr lang="en-US">
                <a:latin typeface="Aptos"/>
              </a:rPr>
              <a:t>Security Awareness Training</a:t>
            </a:r>
          </a:p>
          <a:p>
            <a:pPr marL="285750" lvl="0" indent="-285750">
              <a:buFont typeface="Arial" panose="020B0604020202020204" pitchFamily="34" charset="0"/>
              <a:buChar char="•"/>
            </a:pPr>
            <a:r>
              <a:rPr lang="en-US">
                <a:latin typeface="Aptos"/>
              </a:rPr>
              <a:t>Transition Plan</a:t>
            </a:r>
          </a:p>
          <a:p>
            <a:endParaRPr lang="en-US">
              <a:latin typeface="Aptos" panose="020B0004020202020204" pitchFamily="34" charset="0"/>
            </a:endParaRPr>
          </a:p>
        </p:txBody>
      </p:sp>
    </p:spTree>
    <p:extLst>
      <p:ext uri="{BB962C8B-B14F-4D97-AF65-F5344CB8AC3E}">
        <p14:creationId xmlns:p14="http://schemas.microsoft.com/office/powerpoint/2010/main" val="2014331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DAA67-24AC-717C-8FD9-E52109448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0BE0F1-32FF-86C1-45EC-2FB44532A83E}"/>
              </a:ext>
            </a:extLst>
          </p:cNvPr>
          <p:cNvSpPr>
            <a:spLocks noGrp="1"/>
          </p:cNvSpPr>
          <p:nvPr>
            <p:ph type="title"/>
          </p:nvPr>
        </p:nvSpPr>
        <p:spPr>
          <a:xfrm>
            <a:off x="0" y="953587"/>
            <a:ext cx="3880624" cy="1730829"/>
          </a:xfrm>
        </p:spPr>
        <p:txBody>
          <a:bodyPr/>
          <a:lstStyle/>
          <a:p>
            <a:pPr algn="ctr"/>
            <a:r>
              <a:rPr lang="en-US">
                <a:latin typeface="Aptos" panose="020B0004020202020204" pitchFamily="34" charset="0"/>
              </a:rPr>
              <a:t>Highlights for the </a:t>
            </a:r>
            <a:br>
              <a:rPr lang="en-US">
                <a:latin typeface="Aptos" panose="020B0004020202020204" pitchFamily="34" charset="0"/>
              </a:rPr>
            </a:br>
            <a:r>
              <a:rPr lang="en-US">
                <a:latin typeface="Aptos" panose="020B0004020202020204" pitchFamily="34" charset="0"/>
              </a:rPr>
              <a:t>FY 25/26 </a:t>
            </a:r>
            <a:br>
              <a:rPr lang="en-US">
                <a:latin typeface="Aptos" panose="020B0004020202020204" pitchFamily="34" charset="0"/>
              </a:rPr>
            </a:br>
            <a:r>
              <a:rPr lang="en-US">
                <a:latin typeface="Aptos" panose="020B0004020202020204" pitchFamily="34" charset="0"/>
              </a:rPr>
              <a:t>Contracts</a:t>
            </a:r>
          </a:p>
        </p:txBody>
      </p:sp>
      <p:sp>
        <p:nvSpPr>
          <p:cNvPr id="3" name="Content Placeholder 2">
            <a:extLst>
              <a:ext uri="{FF2B5EF4-FFF2-40B4-BE49-F238E27FC236}">
                <a16:creationId xmlns:a16="http://schemas.microsoft.com/office/drawing/2014/main" id="{EBDA8D39-6B6C-FD92-234A-F50854C29DD0}"/>
              </a:ext>
            </a:extLst>
          </p:cNvPr>
          <p:cNvSpPr>
            <a:spLocks noGrp="1"/>
          </p:cNvSpPr>
          <p:nvPr>
            <p:ph idx="1"/>
          </p:nvPr>
        </p:nvSpPr>
        <p:spPr>
          <a:xfrm>
            <a:off x="4278085" y="437605"/>
            <a:ext cx="7746912" cy="5982789"/>
          </a:xfrm>
        </p:spPr>
        <p:txBody>
          <a:bodyPr vert="horz" lIns="0" tIns="45720" rIns="0" bIns="45720" rtlCol="0" anchor="t">
            <a:normAutofit lnSpcReduction="10000"/>
          </a:bodyPr>
          <a:lstStyle/>
          <a:p>
            <a:pPr>
              <a:buFont typeface="Arial" panose="020B0604020202020204" pitchFamily="34" charset="0"/>
              <a:buChar char="•"/>
            </a:pPr>
            <a:r>
              <a:rPr lang="en-US" sz="2400" dirty="0">
                <a:latin typeface="Aptos"/>
              </a:rPr>
              <a:t> Service Changes: “Contractor will ensure that proposed changes affecting the provision of services… must be communicated in writing via email to AAA Program Staff within ten (10) days of the proposed date of the change. </a:t>
            </a:r>
          </a:p>
          <a:p>
            <a:pPr marL="383540" lvl="1">
              <a:buFont typeface="Arial" panose="020B0604020202020204" pitchFamily="34" charset="0"/>
              <a:buChar char="•"/>
            </a:pPr>
            <a:endParaRPr lang="en-US" sz="2400">
              <a:latin typeface="Aptos" panose="020B0004020202020204" pitchFamily="34" charset="0"/>
            </a:endParaRPr>
          </a:p>
          <a:p>
            <a:pPr>
              <a:buFont typeface="Arial" panose="020B0604020202020204" pitchFamily="34" charset="0"/>
              <a:buChar char="•"/>
            </a:pPr>
            <a:r>
              <a:rPr lang="en-US" sz="2400" dirty="0">
                <a:latin typeface="Aptos"/>
              </a:rPr>
              <a:t>Security Awareness: Security Awareness Training is due by July 30</a:t>
            </a:r>
            <a:r>
              <a:rPr lang="en-US" sz="2400" baseline="30000" dirty="0">
                <a:latin typeface="Aptos"/>
              </a:rPr>
              <a:t>th</a:t>
            </a:r>
            <a:r>
              <a:rPr lang="en-US" sz="2400" dirty="0">
                <a:latin typeface="Aptos"/>
              </a:rPr>
              <a:t> or within 30 days of the start of the contract. (That’s today)</a:t>
            </a:r>
          </a:p>
          <a:p>
            <a:pPr>
              <a:buFont typeface="Arial" panose="020B0604020202020204" pitchFamily="34" charset="0"/>
              <a:buChar char="•"/>
            </a:pPr>
            <a:endParaRPr lang="en-US" sz="2400">
              <a:latin typeface="Aptos"/>
            </a:endParaRPr>
          </a:p>
          <a:p>
            <a:pPr>
              <a:buFont typeface="Arial" panose="020B0604020202020204" pitchFamily="34" charset="0"/>
              <a:buChar char="•"/>
            </a:pPr>
            <a:r>
              <a:rPr lang="en-US" sz="2400" dirty="0">
                <a:latin typeface="Aptos"/>
              </a:rPr>
              <a:t>Service Units – Reminder that Unduplicated counts start over starting July 1st. </a:t>
            </a:r>
          </a:p>
          <a:p>
            <a:pPr marL="0" indent="0">
              <a:buNone/>
            </a:pPr>
            <a:endParaRPr lang="en-US" sz="2400">
              <a:latin typeface="Aptos"/>
            </a:endParaRPr>
          </a:p>
          <a:p>
            <a:pPr>
              <a:buFont typeface="Arial" panose="020B0604020202020204" pitchFamily="34" charset="0"/>
              <a:buChar char="•"/>
            </a:pPr>
            <a:r>
              <a:rPr lang="en-US" sz="2400" dirty="0">
                <a:latin typeface="Aptos"/>
              </a:rPr>
              <a:t>Contractors should ensure they thoroughly read their contracts and understand the expectations outlined within them. CDA is cracking down on this and monitoring more closely. </a:t>
            </a:r>
          </a:p>
          <a:p>
            <a:pPr>
              <a:buFont typeface="Arial" panose="020B0604020202020204" pitchFamily="34" charset="0"/>
              <a:buChar char="•"/>
            </a:pPr>
            <a:endParaRPr lang="en-US" sz="2600">
              <a:latin typeface="Aptos" panose="020B0004020202020204" pitchFamily="34" charset="0"/>
            </a:endParaRPr>
          </a:p>
          <a:p>
            <a:pPr>
              <a:buFont typeface="Arial" panose="020B0604020202020204" pitchFamily="34" charset="0"/>
              <a:buChar char="•"/>
            </a:pPr>
            <a:endParaRPr lang="en-US" sz="2600">
              <a:latin typeface="Aptos" panose="020B0004020202020204" pitchFamily="34" charset="0"/>
            </a:endParaRPr>
          </a:p>
          <a:p>
            <a:pPr marL="0" indent="0">
              <a:buNone/>
            </a:pPr>
            <a:endParaRPr lang="en-US" sz="2800">
              <a:latin typeface="Aptos" panose="020B0004020202020204" pitchFamily="34" charset="0"/>
            </a:endParaRPr>
          </a:p>
          <a:p>
            <a:endParaRPr lang="en-US" sz="2600">
              <a:latin typeface="Aptos" panose="020B0004020202020204" pitchFamily="34" charset="0"/>
            </a:endParaRPr>
          </a:p>
          <a:p>
            <a:endParaRPr lang="en-US" sz="2800">
              <a:latin typeface="Aptos" panose="020B0004020202020204" pitchFamily="34" charset="0"/>
            </a:endParaRPr>
          </a:p>
        </p:txBody>
      </p:sp>
    </p:spTree>
    <p:extLst>
      <p:ext uri="{BB962C8B-B14F-4D97-AF65-F5344CB8AC3E}">
        <p14:creationId xmlns:p14="http://schemas.microsoft.com/office/powerpoint/2010/main" val="1217453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C24B-6EFB-185C-8D48-14BCB10955FB}"/>
              </a:ext>
            </a:extLst>
          </p:cNvPr>
          <p:cNvSpPr>
            <a:spLocks noGrp="1"/>
          </p:cNvSpPr>
          <p:nvPr>
            <p:ph type="title"/>
          </p:nvPr>
        </p:nvSpPr>
        <p:spPr/>
        <p:txBody>
          <a:bodyPr/>
          <a:lstStyle/>
          <a:p>
            <a:r>
              <a:rPr lang="en-US">
                <a:latin typeface="Abadi" panose="020B0604020104020204" pitchFamily="34" charset="0"/>
              </a:rPr>
              <a:t>Program Monitoring &amp; Support</a:t>
            </a:r>
          </a:p>
        </p:txBody>
      </p:sp>
      <p:sp>
        <p:nvSpPr>
          <p:cNvPr id="3" name="Content Placeholder 2">
            <a:extLst>
              <a:ext uri="{FF2B5EF4-FFF2-40B4-BE49-F238E27FC236}">
                <a16:creationId xmlns:a16="http://schemas.microsoft.com/office/drawing/2014/main" id="{A080F5AF-1FEF-CEF7-87EC-562A47FA3372}"/>
              </a:ext>
            </a:extLst>
          </p:cNvPr>
          <p:cNvSpPr>
            <a:spLocks noGrp="1"/>
          </p:cNvSpPr>
          <p:nvPr>
            <p:ph sz="half" idx="1"/>
          </p:nvPr>
        </p:nvSpPr>
        <p:spPr/>
        <p:txBody>
          <a:bodyPr/>
          <a:lstStyle/>
          <a:p>
            <a:pPr>
              <a:buFont typeface="Arial" panose="020B0604020202020204" pitchFamily="34" charset="0"/>
              <a:buChar char="•"/>
            </a:pPr>
            <a:r>
              <a:rPr lang="en-US" sz="2400">
                <a:latin typeface="Abadi" panose="020B0604020104020204" pitchFamily="34" charset="0"/>
              </a:rPr>
              <a:t>Contract Development &amp; Expectations</a:t>
            </a:r>
          </a:p>
          <a:p>
            <a:pPr>
              <a:buFont typeface="Arial" panose="020B0604020202020204" pitchFamily="34" charset="0"/>
              <a:buChar char="•"/>
            </a:pPr>
            <a:r>
              <a:rPr lang="en-US" sz="2400">
                <a:latin typeface="Abadi" panose="020B0604020104020204" pitchFamily="34" charset="0"/>
              </a:rPr>
              <a:t>Reporting</a:t>
            </a:r>
          </a:p>
          <a:p>
            <a:pPr>
              <a:buFont typeface="Arial" panose="020B0604020202020204" pitchFamily="34" charset="0"/>
              <a:buChar char="•"/>
            </a:pPr>
            <a:r>
              <a:rPr lang="en-US" sz="2400">
                <a:latin typeface="Abadi" panose="020B0604020104020204" pitchFamily="34" charset="0"/>
              </a:rPr>
              <a:t>Technical Assistance &amp; Training</a:t>
            </a:r>
          </a:p>
          <a:p>
            <a:pPr>
              <a:buFont typeface="Arial" panose="020B0604020202020204" pitchFamily="34" charset="0"/>
              <a:buChar char="•"/>
            </a:pPr>
            <a:endParaRPr lang="en-US" sz="2400">
              <a:latin typeface="Abadi" panose="020B0604020104020204" pitchFamily="34" charset="0"/>
            </a:endParaRPr>
          </a:p>
          <a:p>
            <a:pPr marL="0" indent="0">
              <a:buNone/>
            </a:pPr>
            <a:endParaRPr lang="en-US"/>
          </a:p>
          <a:p>
            <a:pPr>
              <a:buFont typeface="Arial" panose="020B0604020202020204" pitchFamily="34" charset="0"/>
              <a:buChar char="•"/>
            </a:pPr>
            <a:endParaRPr lang="en-US"/>
          </a:p>
          <a:p>
            <a:pPr>
              <a:buFont typeface="Arial" panose="020B0604020202020204" pitchFamily="34" charset="0"/>
              <a:buChar char="•"/>
            </a:pPr>
            <a:endParaRPr lang="en-US"/>
          </a:p>
        </p:txBody>
      </p:sp>
      <p:sp>
        <p:nvSpPr>
          <p:cNvPr id="4" name="Content Placeholder 3">
            <a:extLst>
              <a:ext uri="{FF2B5EF4-FFF2-40B4-BE49-F238E27FC236}">
                <a16:creationId xmlns:a16="http://schemas.microsoft.com/office/drawing/2014/main" id="{0E6D9BE2-B8F7-AFC9-7EA2-60FF2E0A701D}"/>
              </a:ext>
            </a:extLst>
          </p:cNvPr>
          <p:cNvSpPr>
            <a:spLocks noGrp="1"/>
          </p:cNvSpPr>
          <p:nvPr>
            <p:ph sz="half" idx="2"/>
          </p:nvPr>
        </p:nvSpPr>
        <p:spPr/>
        <p:txBody>
          <a:bodyPr/>
          <a:lstStyle/>
          <a:p>
            <a:pPr>
              <a:buFont typeface="Arial" panose="020B0604020202020204" pitchFamily="34" charset="0"/>
              <a:buChar char="•"/>
            </a:pPr>
            <a:r>
              <a:rPr lang="en-US" sz="2400">
                <a:latin typeface="Abadi" panose="020B0604020104020204" pitchFamily="34" charset="0"/>
              </a:rPr>
              <a:t>Contract Monitoring</a:t>
            </a:r>
          </a:p>
          <a:p>
            <a:pPr>
              <a:buFont typeface="Arial" panose="020B0604020202020204" pitchFamily="34" charset="0"/>
              <a:buChar char="•"/>
            </a:pPr>
            <a:r>
              <a:rPr lang="en-US" sz="2400">
                <a:latin typeface="Abadi" panose="020B0604020104020204" pitchFamily="34" charset="0"/>
              </a:rPr>
              <a:t>Corrective Action &amp; Compliance</a:t>
            </a:r>
          </a:p>
          <a:p>
            <a:pPr>
              <a:buFont typeface="Arial" panose="020B0604020202020204" pitchFamily="34" charset="0"/>
              <a:buChar char="•"/>
            </a:pPr>
            <a:r>
              <a:rPr lang="en-US" sz="2400">
                <a:latin typeface="Abadi" panose="020B0604020104020204" pitchFamily="34" charset="0"/>
              </a:rPr>
              <a:t>Evaluation &amp; Feedback</a:t>
            </a:r>
          </a:p>
          <a:p>
            <a:endParaRPr lang="en-US"/>
          </a:p>
        </p:txBody>
      </p:sp>
    </p:spTree>
    <p:extLst>
      <p:ext uri="{BB962C8B-B14F-4D97-AF65-F5344CB8AC3E}">
        <p14:creationId xmlns:p14="http://schemas.microsoft.com/office/powerpoint/2010/main" val="1556633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39E9F-467E-A21E-3EB2-D69F64D64840}"/>
              </a:ext>
            </a:extLst>
          </p:cNvPr>
          <p:cNvSpPr>
            <a:spLocks noGrp="1"/>
          </p:cNvSpPr>
          <p:nvPr>
            <p:ph type="title"/>
          </p:nvPr>
        </p:nvSpPr>
        <p:spPr/>
        <p:txBody>
          <a:bodyPr/>
          <a:lstStyle/>
          <a:p>
            <a:r>
              <a:rPr lang="en-US">
                <a:ea typeface="Calibri Light"/>
                <a:cs typeface="Calibri Light"/>
              </a:rPr>
              <a:t>Meet your AAA Fiscal &amp; Contract Team </a:t>
            </a:r>
          </a:p>
        </p:txBody>
      </p:sp>
      <p:sp>
        <p:nvSpPr>
          <p:cNvPr id="3" name="Content Placeholder 2">
            <a:extLst>
              <a:ext uri="{FF2B5EF4-FFF2-40B4-BE49-F238E27FC236}">
                <a16:creationId xmlns:a16="http://schemas.microsoft.com/office/drawing/2014/main" id="{D2EC8F30-04AD-856A-6E5C-70A318C56388}"/>
              </a:ext>
            </a:extLst>
          </p:cNvPr>
          <p:cNvSpPr>
            <a:spLocks noGrp="1"/>
          </p:cNvSpPr>
          <p:nvPr>
            <p:ph sz="half" idx="1"/>
          </p:nvPr>
        </p:nvSpPr>
        <p:spPr>
          <a:xfrm>
            <a:off x="1097279" y="1845734"/>
            <a:ext cx="10241727" cy="4023360"/>
          </a:xfrm>
        </p:spPr>
        <p:txBody>
          <a:bodyPr vert="horz" lIns="0" tIns="45720" rIns="0" bIns="45720" rtlCol="0" anchor="t">
            <a:normAutofit fontScale="85000" lnSpcReduction="20000"/>
          </a:bodyPr>
          <a:lstStyle/>
          <a:p>
            <a:r>
              <a:rPr lang="en-US" sz="2100">
                <a:ea typeface="Calibri"/>
                <a:cs typeface="Calibri"/>
              </a:rPr>
              <a:t>Sarahi Mercado –Monitoring Accountant</a:t>
            </a:r>
          </a:p>
          <a:p>
            <a:r>
              <a:rPr lang="en-US">
                <a:ea typeface="Calibri"/>
                <a:cs typeface="Calibri"/>
                <a:hlinkClick r:id="rId3"/>
              </a:rPr>
              <a:t>Smercado@sonomacounty-hsd.gov</a:t>
            </a:r>
            <a:endParaRPr lang="en-US">
              <a:ea typeface="Calibri"/>
              <a:cs typeface="Calibri"/>
            </a:endParaRPr>
          </a:p>
          <a:p>
            <a:endParaRPr lang="en-US">
              <a:ea typeface="Calibri"/>
              <a:cs typeface="Calibri"/>
            </a:endParaRPr>
          </a:p>
          <a:p>
            <a:r>
              <a:rPr lang="en-US" sz="2100">
                <a:ea typeface="Calibri"/>
                <a:cs typeface="Calibri"/>
              </a:rPr>
              <a:t>Megan Mitchell – Fiscal/Budget Accountant</a:t>
            </a:r>
          </a:p>
          <a:p>
            <a:r>
              <a:rPr lang="en-US">
                <a:ea typeface="Calibri"/>
                <a:cs typeface="Calibri"/>
                <a:hlinkClick r:id="rId4"/>
              </a:rPr>
              <a:t>Memitchell@sonomacounty-hsd.gov</a:t>
            </a:r>
            <a:endParaRPr lang="en-US">
              <a:ea typeface="Calibri"/>
              <a:cs typeface="Calibri"/>
            </a:endParaRPr>
          </a:p>
          <a:p>
            <a:endParaRPr lang="en-US">
              <a:ea typeface="Calibri"/>
              <a:cs typeface="Calibri"/>
            </a:endParaRPr>
          </a:p>
          <a:p>
            <a:r>
              <a:rPr lang="en-US" sz="2100">
                <a:ea typeface="Calibri"/>
                <a:cs typeface="Calibri"/>
              </a:rPr>
              <a:t>Maria Soto Mendoza – Fiscal/Budget/Invoicing Accounting Technician </a:t>
            </a:r>
          </a:p>
          <a:p>
            <a:r>
              <a:rPr lang="en-US">
                <a:ea typeface="Calibri"/>
                <a:cs typeface="Calibri"/>
                <a:hlinkClick r:id="rId5"/>
              </a:rPr>
              <a:t>Msotomendoza@sonomacounty-hsd.gov</a:t>
            </a:r>
            <a:endParaRPr lang="en-US">
              <a:ea typeface="Calibri"/>
              <a:cs typeface="Calibri"/>
            </a:endParaRPr>
          </a:p>
          <a:p>
            <a:endParaRPr lang="en-US">
              <a:ea typeface="Calibri"/>
              <a:cs typeface="Calibri"/>
            </a:endParaRPr>
          </a:p>
          <a:p>
            <a:r>
              <a:rPr lang="en-US" sz="2100">
                <a:ea typeface="Calibri"/>
                <a:cs typeface="Calibri"/>
              </a:rPr>
              <a:t>Amanda Gayda – Contracts</a:t>
            </a:r>
          </a:p>
          <a:p>
            <a:r>
              <a:rPr lang="en-US">
                <a:ea typeface="Calibri"/>
                <a:cs typeface="Calibri"/>
                <a:hlinkClick r:id="rId6"/>
              </a:rPr>
              <a:t>Contracts@sonomacounty-hsd.gov</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2133818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50C4-DC38-A8A3-A73B-7AAD0875F667}"/>
              </a:ext>
            </a:extLst>
          </p:cNvPr>
          <p:cNvSpPr>
            <a:spLocks noGrp="1"/>
          </p:cNvSpPr>
          <p:nvPr>
            <p:ph type="title"/>
          </p:nvPr>
        </p:nvSpPr>
        <p:spPr/>
        <p:txBody>
          <a:bodyPr>
            <a:normAutofit/>
          </a:bodyPr>
          <a:lstStyle/>
          <a:p>
            <a:r>
              <a:rPr lang="en-US" sz="4400">
                <a:latin typeface="Abadi"/>
              </a:rPr>
              <a:t>Fiscal Overview</a:t>
            </a:r>
            <a:endParaRPr lang="en-US" sz="4400">
              <a:latin typeface="Abadi" panose="020B0604020104020204" pitchFamily="34" charset="0"/>
            </a:endParaRPr>
          </a:p>
        </p:txBody>
      </p:sp>
      <p:sp>
        <p:nvSpPr>
          <p:cNvPr id="3" name="Content Placeholder 2">
            <a:extLst>
              <a:ext uri="{FF2B5EF4-FFF2-40B4-BE49-F238E27FC236}">
                <a16:creationId xmlns:a16="http://schemas.microsoft.com/office/drawing/2014/main" id="{862A444F-56C6-0A85-8975-18398A4908B7}"/>
              </a:ext>
            </a:extLst>
          </p:cNvPr>
          <p:cNvSpPr>
            <a:spLocks noGrp="1"/>
          </p:cNvSpPr>
          <p:nvPr>
            <p:ph idx="1"/>
          </p:nvPr>
        </p:nvSpPr>
        <p:spPr>
          <a:xfrm>
            <a:off x="4800600" y="1651819"/>
            <a:ext cx="6492240" cy="4337501"/>
          </a:xfrm>
        </p:spPr>
        <p:txBody>
          <a:bodyPr vert="horz" lIns="0" tIns="45720" rIns="0" bIns="45720" rtlCol="0" anchor="t">
            <a:normAutofit/>
          </a:bodyPr>
          <a:lstStyle/>
          <a:p>
            <a:pPr>
              <a:buFont typeface="Arial" panose="020B0604020202020204" pitchFamily="34" charset="0"/>
              <a:buChar char="•"/>
            </a:pPr>
            <a:r>
              <a:rPr lang="en-US" sz="3200">
                <a:solidFill>
                  <a:schemeClr val="tx1">
                    <a:lumMod val="85000"/>
                    <a:lumOff val="15000"/>
                  </a:schemeClr>
                </a:solidFill>
                <a:latin typeface="Abadi"/>
              </a:rPr>
              <a:t>Fiscal Monitoring</a:t>
            </a:r>
          </a:p>
          <a:p>
            <a:pPr>
              <a:buFont typeface="Arial" panose="020B0604020202020204" pitchFamily="34" charset="0"/>
              <a:buChar char="•"/>
            </a:pPr>
            <a:r>
              <a:rPr lang="en-US" sz="3200">
                <a:solidFill>
                  <a:schemeClr val="tx1">
                    <a:lumMod val="85000"/>
                    <a:lumOff val="15000"/>
                  </a:schemeClr>
                </a:solidFill>
                <a:latin typeface="Abadi"/>
              </a:rPr>
              <a:t>Contract Resolution</a:t>
            </a:r>
          </a:p>
          <a:p>
            <a:pPr>
              <a:buFont typeface="Arial" panose="020B0604020202020204" pitchFamily="34" charset="0"/>
              <a:buChar char="•"/>
            </a:pPr>
            <a:r>
              <a:rPr lang="en-US" sz="3200">
                <a:solidFill>
                  <a:schemeClr val="tx1">
                    <a:lumMod val="85000"/>
                    <a:lumOff val="15000"/>
                  </a:schemeClr>
                </a:solidFill>
                <a:latin typeface="Abadi"/>
              </a:rPr>
              <a:t>Budget Management</a:t>
            </a:r>
          </a:p>
          <a:p>
            <a:pPr>
              <a:buFont typeface="Arial" panose="020B0604020202020204" pitchFamily="34" charset="0"/>
              <a:buChar char="•"/>
            </a:pPr>
            <a:r>
              <a:rPr lang="en-US" sz="3200">
                <a:solidFill>
                  <a:schemeClr val="tx1">
                    <a:lumMod val="85000"/>
                    <a:lumOff val="15000"/>
                  </a:schemeClr>
                </a:solidFill>
                <a:latin typeface="Abadi"/>
              </a:rPr>
              <a:t>Budget Modifications</a:t>
            </a:r>
          </a:p>
          <a:p>
            <a:pPr>
              <a:buFont typeface="Arial" panose="020B0604020202020204" pitchFamily="34" charset="0"/>
              <a:buChar char="•"/>
            </a:pPr>
            <a:r>
              <a:rPr lang="en-US" sz="3200">
                <a:solidFill>
                  <a:schemeClr val="tx1">
                    <a:lumMod val="85000"/>
                    <a:lumOff val="15000"/>
                  </a:schemeClr>
                </a:solidFill>
                <a:latin typeface="Abadi"/>
              </a:rPr>
              <a:t>Invoicing</a:t>
            </a:r>
          </a:p>
          <a:p>
            <a:pPr>
              <a:buFont typeface="Arial" panose="020B0604020202020204" pitchFamily="34" charset="0"/>
              <a:buChar char="•"/>
            </a:pPr>
            <a:r>
              <a:rPr lang="en-US" sz="3200">
                <a:solidFill>
                  <a:schemeClr val="tx1">
                    <a:lumMod val="85000"/>
                    <a:lumOff val="15000"/>
                  </a:schemeClr>
                </a:solidFill>
                <a:latin typeface="Abadi"/>
              </a:rPr>
              <a:t>Closeouts</a:t>
            </a:r>
          </a:p>
          <a:p>
            <a:pPr marL="0" indent="0">
              <a:buNone/>
            </a:pPr>
            <a:endParaRPr lang="en-US" sz="3200">
              <a:solidFill>
                <a:schemeClr val="tx1">
                  <a:lumMod val="85000"/>
                  <a:lumOff val="15000"/>
                </a:schemeClr>
              </a:solidFill>
              <a:latin typeface="Abadi"/>
            </a:endParaRPr>
          </a:p>
          <a:p>
            <a:pPr marL="383540" lvl="1">
              <a:buFont typeface="Arial" panose="020B0604020202020204" pitchFamily="34" charset="0"/>
              <a:buChar char="•"/>
            </a:pPr>
            <a:endParaRPr lang="en-US" sz="3200">
              <a:solidFill>
                <a:schemeClr val="tx1">
                  <a:lumMod val="85000"/>
                  <a:lumOff val="15000"/>
                </a:schemeClr>
              </a:solidFill>
              <a:latin typeface="Abadi"/>
              <a:ea typeface="Calibri" panose="020F0502020204030204"/>
              <a:cs typeface="Calibri" panose="020F0502020204030204"/>
            </a:endParaRPr>
          </a:p>
        </p:txBody>
      </p:sp>
      <p:pic>
        <p:nvPicPr>
          <p:cNvPr id="5" name="Picture 4">
            <a:extLst>
              <a:ext uri="{FF2B5EF4-FFF2-40B4-BE49-F238E27FC236}">
                <a16:creationId xmlns:a16="http://schemas.microsoft.com/office/drawing/2014/main" id="{68DD8777-8862-BD0F-A7CB-C11F8AD19ED8}"/>
              </a:ext>
            </a:extLst>
          </p:cNvPr>
          <p:cNvPicPr>
            <a:picLocks noChangeAspect="1"/>
          </p:cNvPicPr>
          <p:nvPr/>
        </p:nvPicPr>
        <p:blipFill>
          <a:blip r:embed="rId3"/>
          <a:stretch>
            <a:fillRect/>
          </a:stretch>
        </p:blipFill>
        <p:spPr>
          <a:xfrm>
            <a:off x="10406729" y="4568023"/>
            <a:ext cx="1497902" cy="1531025"/>
          </a:xfrm>
          <a:prstGeom prst="rect">
            <a:avLst/>
          </a:prstGeom>
        </p:spPr>
      </p:pic>
      <p:pic>
        <p:nvPicPr>
          <p:cNvPr id="6" name="Picture 5">
            <a:extLst>
              <a:ext uri="{FF2B5EF4-FFF2-40B4-BE49-F238E27FC236}">
                <a16:creationId xmlns:a16="http://schemas.microsoft.com/office/drawing/2014/main" id="{C63916AB-3E32-371B-0823-8CAFE6EE38D3}"/>
              </a:ext>
            </a:extLst>
          </p:cNvPr>
          <p:cNvPicPr>
            <a:picLocks noChangeAspect="1"/>
          </p:cNvPicPr>
          <p:nvPr/>
        </p:nvPicPr>
        <p:blipFill>
          <a:blip r:embed="rId4"/>
          <a:stretch>
            <a:fillRect/>
          </a:stretch>
        </p:blipFill>
        <p:spPr>
          <a:xfrm>
            <a:off x="9006580" y="5509840"/>
            <a:ext cx="1307937" cy="500428"/>
          </a:xfrm>
          <a:prstGeom prst="rect">
            <a:avLst/>
          </a:prstGeom>
        </p:spPr>
      </p:pic>
    </p:spTree>
    <p:extLst>
      <p:ext uri="{BB962C8B-B14F-4D97-AF65-F5344CB8AC3E}">
        <p14:creationId xmlns:p14="http://schemas.microsoft.com/office/powerpoint/2010/main" val="408011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isty vineyard">
            <a:extLst>
              <a:ext uri="{FF2B5EF4-FFF2-40B4-BE49-F238E27FC236}">
                <a16:creationId xmlns:a16="http://schemas.microsoft.com/office/drawing/2014/main" id="{D97FF218-0E2D-77F8-5A71-4539ECA76BF9}"/>
              </a:ext>
            </a:extLst>
          </p:cNvPr>
          <p:cNvPicPr>
            <a:picLocks noChangeAspect="1"/>
          </p:cNvPicPr>
          <p:nvPr/>
        </p:nvPicPr>
        <p:blipFill rotWithShape="1">
          <a:blip r:embed="rId3">
            <a:extLst>
              <a:ext uri="{28A0092B-C50C-407E-A947-70E740481C1C}">
                <a14:useLocalDpi xmlns:a14="http://schemas.microsoft.com/office/drawing/2010/main" val="0"/>
              </a:ext>
            </a:extLst>
          </a:blip>
          <a:srcRect t="15819" b="-7910"/>
          <a:stretch/>
        </p:blipFill>
        <p:spPr>
          <a:xfrm>
            <a:off x="0" y="0"/>
            <a:ext cx="12224874" cy="7502366"/>
          </a:xfrm>
          <a:prstGeom prst="rect">
            <a:avLst/>
          </a:prstGeom>
        </p:spPr>
      </p:pic>
      <p:sp>
        <p:nvSpPr>
          <p:cNvPr id="3" name="Rectangle 2">
            <a:extLst>
              <a:ext uri="{FF2B5EF4-FFF2-40B4-BE49-F238E27FC236}">
                <a16:creationId xmlns:a16="http://schemas.microsoft.com/office/drawing/2014/main" id="{3619EFCC-7070-A7BA-1664-F47B976BD185}"/>
              </a:ext>
            </a:extLst>
          </p:cNvPr>
          <p:cNvSpPr/>
          <p:nvPr/>
        </p:nvSpPr>
        <p:spPr>
          <a:xfrm>
            <a:off x="0" y="0"/>
            <a:ext cx="12224874" cy="6858000"/>
          </a:xfrm>
          <a:prstGeom prst="rect">
            <a:avLst/>
          </a:prstGeom>
          <a:solidFill>
            <a:srgbClr val="378C81">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8171304-E628-F85B-1994-E1793F88F121}"/>
              </a:ext>
            </a:extLst>
          </p:cNvPr>
          <p:cNvSpPr txBox="1">
            <a:spLocks/>
          </p:cNvSpPr>
          <p:nvPr/>
        </p:nvSpPr>
        <p:spPr>
          <a:xfrm>
            <a:off x="1055805" y="1732342"/>
            <a:ext cx="10113264" cy="33933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solidFill>
                  <a:schemeClr val="bg1"/>
                </a:solidFill>
                <a:latin typeface="Abadi" panose="020B0604020104020204" pitchFamily="34" charset="0"/>
              </a:rPr>
              <a:t>Welcome</a:t>
            </a:r>
          </a:p>
          <a:p>
            <a:pPr algn="ctr"/>
            <a:r>
              <a:rPr lang="en-US" sz="7200">
                <a:solidFill>
                  <a:schemeClr val="bg1"/>
                </a:solidFill>
                <a:latin typeface="Abadi" panose="020B0604020104020204" pitchFamily="34" charset="0"/>
              </a:rPr>
              <a:t>&amp;</a:t>
            </a:r>
          </a:p>
          <a:p>
            <a:pPr algn="ctr"/>
            <a:r>
              <a:rPr lang="en-US" sz="7200">
                <a:solidFill>
                  <a:schemeClr val="bg1"/>
                </a:solidFill>
                <a:latin typeface="Abadi" panose="020B0604020104020204" pitchFamily="34" charset="0"/>
              </a:rPr>
              <a:t>Introductions</a:t>
            </a:r>
          </a:p>
        </p:txBody>
      </p:sp>
    </p:spTree>
    <p:extLst>
      <p:ext uri="{BB962C8B-B14F-4D97-AF65-F5344CB8AC3E}">
        <p14:creationId xmlns:p14="http://schemas.microsoft.com/office/powerpoint/2010/main" val="222255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3083-0862-9479-06F5-AFFDFCB7B63F}"/>
              </a:ext>
            </a:extLst>
          </p:cNvPr>
          <p:cNvSpPr>
            <a:spLocks noGrp="1"/>
          </p:cNvSpPr>
          <p:nvPr>
            <p:ph type="title"/>
          </p:nvPr>
        </p:nvSpPr>
        <p:spPr/>
        <p:txBody>
          <a:bodyPr/>
          <a:lstStyle/>
          <a:p>
            <a:r>
              <a:rPr lang="en-US">
                <a:latin typeface="Abadi" panose="020B0604020104020204" pitchFamily="34" charset="0"/>
              </a:rPr>
              <a:t>Fiscal Monitoring</a:t>
            </a:r>
          </a:p>
        </p:txBody>
      </p:sp>
      <p:sp>
        <p:nvSpPr>
          <p:cNvPr id="3" name="Content Placeholder 2">
            <a:extLst>
              <a:ext uri="{FF2B5EF4-FFF2-40B4-BE49-F238E27FC236}">
                <a16:creationId xmlns:a16="http://schemas.microsoft.com/office/drawing/2014/main" id="{0E97102A-F99B-0393-8A11-82A8B7257002}"/>
              </a:ext>
            </a:extLst>
          </p:cNvPr>
          <p:cNvSpPr>
            <a:spLocks noGrp="1"/>
          </p:cNvSpPr>
          <p:nvPr>
            <p:ph idx="1"/>
          </p:nvPr>
        </p:nvSpPr>
        <p:spPr/>
        <p:txBody>
          <a:bodyPr>
            <a:normAutofit lnSpcReduction="10000"/>
          </a:bodyPr>
          <a:lstStyle/>
          <a:p>
            <a:pPr>
              <a:buFont typeface="Arial" panose="020B0604020202020204" pitchFamily="34" charset="0"/>
              <a:buChar char="•"/>
            </a:pPr>
            <a:endParaRPr lang="en-US" sz="3200">
              <a:latin typeface="Abadi" panose="020B0604020104020204" pitchFamily="34" charset="0"/>
            </a:endParaRPr>
          </a:p>
          <a:p>
            <a:pPr>
              <a:buFont typeface="Arial" panose="020B0604020202020204" pitchFamily="34" charset="0"/>
              <a:buChar char="•"/>
            </a:pPr>
            <a:r>
              <a:rPr lang="en-US" sz="3200">
                <a:latin typeface="Abadi" panose="020B0604020104020204" pitchFamily="34" charset="0"/>
              </a:rPr>
              <a:t>Fiscal Monitoring is completed </a:t>
            </a:r>
            <a:r>
              <a:rPr lang="en-US" sz="3200" i="1">
                <a:latin typeface="Abadi" panose="020B0604020104020204" pitchFamily="34" charset="0"/>
              </a:rPr>
              <a:t>during the contract term </a:t>
            </a:r>
            <a:r>
              <a:rPr lang="en-US" sz="3200">
                <a:latin typeface="Abadi" panose="020B0604020104020204" pitchFamily="34" charset="0"/>
              </a:rPr>
              <a:t>for all AAA service providers who receive Older Americans Act (OAA) funding. </a:t>
            </a:r>
          </a:p>
          <a:p>
            <a:pPr marL="0" indent="0">
              <a:buNone/>
            </a:pPr>
            <a:endParaRPr lang="en-US" sz="3200">
              <a:latin typeface="Abadi" panose="020B0604020104020204" pitchFamily="34" charset="0"/>
            </a:endParaRPr>
          </a:p>
          <a:p>
            <a:pPr>
              <a:buFont typeface="Arial" panose="020B0604020202020204" pitchFamily="34" charset="0"/>
              <a:buChar char="•"/>
            </a:pPr>
            <a:r>
              <a:rPr lang="en-US" sz="3200">
                <a:latin typeface="Abadi" panose="020B0604020104020204" pitchFamily="34" charset="0"/>
              </a:rPr>
              <a:t>The purpose of the Fiscal Monitoring is to examine a fraction of the </a:t>
            </a:r>
            <a:r>
              <a:rPr lang="en-US" sz="3200" i="1">
                <a:latin typeface="Abadi" panose="020B0604020104020204" pitchFamily="34" charset="0"/>
              </a:rPr>
              <a:t>current</a:t>
            </a:r>
            <a:r>
              <a:rPr lang="en-US" sz="3200">
                <a:latin typeface="Abadi" panose="020B0604020104020204" pitchFamily="34" charset="0"/>
              </a:rPr>
              <a:t> year’s expenditures and make any corrections needed during the fiscal year.</a:t>
            </a:r>
          </a:p>
          <a:p>
            <a:endParaRPr lang="en-US"/>
          </a:p>
        </p:txBody>
      </p:sp>
    </p:spTree>
    <p:extLst>
      <p:ext uri="{BB962C8B-B14F-4D97-AF65-F5344CB8AC3E}">
        <p14:creationId xmlns:p14="http://schemas.microsoft.com/office/powerpoint/2010/main" val="1101975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0EC0-2A49-EB08-A05F-9344AABCA59C}"/>
              </a:ext>
            </a:extLst>
          </p:cNvPr>
          <p:cNvSpPr>
            <a:spLocks noGrp="1"/>
          </p:cNvSpPr>
          <p:nvPr>
            <p:ph type="title"/>
          </p:nvPr>
        </p:nvSpPr>
        <p:spPr/>
        <p:txBody>
          <a:bodyPr/>
          <a:lstStyle/>
          <a:p>
            <a:r>
              <a:rPr lang="en-US">
                <a:latin typeface="Abadi" panose="020B0604020104020204" pitchFamily="34" charset="0"/>
              </a:rPr>
              <a:t>Contract Resolution </a:t>
            </a:r>
          </a:p>
        </p:txBody>
      </p:sp>
      <p:sp>
        <p:nvSpPr>
          <p:cNvPr id="3" name="Content Placeholder 2">
            <a:extLst>
              <a:ext uri="{FF2B5EF4-FFF2-40B4-BE49-F238E27FC236}">
                <a16:creationId xmlns:a16="http://schemas.microsoft.com/office/drawing/2014/main" id="{03DE7300-7C63-29B5-29D2-D89E50BCA252}"/>
              </a:ext>
            </a:extLst>
          </p:cNvPr>
          <p:cNvSpPr>
            <a:spLocks noGrp="1"/>
          </p:cNvSpPr>
          <p:nvPr>
            <p:ph idx="1"/>
          </p:nvPr>
        </p:nvSpPr>
        <p:spPr/>
        <p:txBody>
          <a:bodyPr/>
          <a:lstStyle/>
          <a:p>
            <a:pPr>
              <a:buFont typeface="Arial" panose="020B0604020202020204" pitchFamily="34" charset="0"/>
              <a:buChar char="•"/>
            </a:pPr>
            <a:endParaRPr lang="en-US" sz="3200"/>
          </a:p>
          <a:p>
            <a:pPr>
              <a:buFont typeface="Arial" panose="020B0604020202020204" pitchFamily="34" charset="0"/>
              <a:buChar char="•"/>
            </a:pPr>
            <a:r>
              <a:rPr lang="en-US" sz="3200">
                <a:latin typeface="Abadi" panose="020B0604020104020204" pitchFamily="34" charset="0"/>
              </a:rPr>
              <a:t>Contract Resolution is completed once the contract term has ended. </a:t>
            </a:r>
          </a:p>
          <a:p>
            <a:pPr>
              <a:buFont typeface="Arial" panose="020B0604020202020204" pitchFamily="34" charset="0"/>
              <a:buChar char="•"/>
            </a:pPr>
            <a:r>
              <a:rPr lang="en-US" sz="3200">
                <a:latin typeface="Abadi" panose="020B0604020104020204" pitchFamily="34" charset="0"/>
              </a:rPr>
              <a:t>The purpose of the Contract Resolution is to examine the prior fiscal year’s expenditures in order to deem the contract “resolved”.</a:t>
            </a:r>
          </a:p>
          <a:p>
            <a:endParaRPr lang="en-US"/>
          </a:p>
        </p:txBody>
      </p:sp>
    </p:spTree>
    <p:extLst>
      <p:ext uri="{BB962C8B-B14F-4D97-AF65-F5344CB8AC3E}">
        <p14:creationId xmlns:p14="http://schemas.microsoft.com/office/powerpoint/2010/main" val="1426433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EE01-9FF4-1279-7C4E-719D4DB526C1}"/>
              </a:ext>
            </a:extLst>
          </p:cNvPr>
          <p:cNvSpPr>
            <a:spLocks noGrp="1"/>
          </p:cNvSpPr>
          <p:nvPr>
            <p:ph type="title"/>
          </p:nvPr>
        </p:nvSpPr>
        <p:spPr/>
        <p:txBody>
          <a:bodyPr/>
          <a:lstStyle/>
          <a:p>
            <a:r>
              <a:rPr lang="en-US">
                <a:latin typeface="Abadi" panose="020B0604020104020204" pitchFamily="34" charset="0"/>
              </a:rPr>
              <a:t>Budget Management</a:t>
            </a:r>
          </a:p>
        </p:txBody>
      </p:sp>
      <p:sp>
        <p:nvSpPr>
          <p:cNvPr id="3" name="Content Placeholder 2">
            <a:extLst>
              <a:ext uri="{FF2B5EF4-FFF2-40B4-BE49-F238E27FC236}">
                <a16:creationId xmlns:a16="http://schemas.microsoft.com/office/drawing/2014/main" id="{6E9798FF-9891-AD47-9EFF-257FC42AEA6E}"/>
              </a:ext>
            </a:extLst>
          </p:cNvPr>
          <p:cNvSpPr>
            <a:spLocks noGrp="1"/>
          </p:cNvSpPr>
          <p:nvPr>
            <p:ph idx="1"/>
          </p:nvPr>
        </p:nvSpPr>
        <p:spPr>
          <a:xfrm>
            <a:off x="1097280" y="1845734"/>
            <a:ext cx="10369296" cy="4023360"/>
          </a:xfrm>
        </p:spPr>
        <p:txBody>
          <a:bodyPr vert="horz" lIns="0" tIns="45720" rIns="0" bIns="45720" rtlCol="0" anchor="t">
            <a:normAutofit fontScale="85000" lnSpcReduction="20000"/>
          </a:bodyPr>
          <a:lstStyle/>
          <a:p>
            <a:pPr>
              <a:buFont typeface="Arial" panose="020B0604020202020204" pitchFamily="34" charset="0"/>
              <a:buChar char="•"/>
            </a:pPr>
            <a:endParaRPr lang="en-US" sz="3500">
              <a:latin typeface="Abadi" panose="020B0604020104020204" pitchFamily="34" charset="0"/>
            </a:endParaRPr>
          </a:p>
          <a:p>
            <a:pPr>
              <a:buFont typeface="Arial" panose="020B0604020202020204" pitchFamily="34" charset="0"/>
              <a:buChar char="•"/>
            </a:pPr>
            <a:r>
              <a:rPr lang="en-US" sz="3800">
                <a:latin typeface="Abadi"/>
              </a:rPr>
              <a:t>Fiscal and Program reviews and approves budget, budget modifications, and invoices</a:t>
            </a:r>
          </a:p>
          <a:p>
            <a:pPr>
              <a:buFont typeface="Arial" panose="020B0604020202020204" pitchFamily="34" charset="0"/>
              <a:buChar char="•"/>
            </a:pPr>
            <a:r>
              <a:rPr lang="en-US" sz="3800">
                <a:latin typeface="Abadi"/>
              </a:rPr>
              <a:t>Common FAQ’s</a:t>
            </a:r>
          </a:p>
          <a:p>
            <a:pPr marL="383540" lvl="1">
              <a:buFont typeface="Arial" panose="020B0604020202020204" pitchFamily="34" charset="0"/>
              <a:buChar char="•"/>
            </a:pPr>
            <a:r>
              <a:rPr lang="en-US" sz="2600">
                <a:latin typeface="Abadi"/>
              </a:rPr>
              <a:t>Budget must match invoice template</a:t>
            </a:r>
          </a:p>
          <a:p>
            <a:pPr marL="383540" lvl="1">
              <a:buFont typeface="Arial" panose="020B0604020202020204" pitchFamily="34" charset="0"/>
              <a:buChar char="•"/>
            </a:pPr>
            <a:r>
              <a:rPr lang="en-US" sz="2600">
                <a:latin typeface="Abadi"/>
              </a:rPr>
              <a:t>Individual line items must not exceed budgeted amounts. </a:t>
            </a:r>
          </a:p>
          <a:p>
            <a:pPr marL="383540" lvl="1">
              <a:buFont typeface="Arial" panose="020B0604020202020204" pitchFamily="34" charset="0"/>
              <a:buChar char="•"/>
            </a:pPr>
            <a:r>
              <a:rPr lang="en-US" sz="2600">
                <a:latin typeface="Abadi"/>
              </a:rPr>
              <a:t>Budget modifications need to be submitted as soon as a revision is needed. Please send to Fiscal and Program for review and approval.</a:t>
            </a:r>
          </a:p>
          <a:p>
            <a:pPr marL="383540" lvl="1">
              <a:buFont typeface="Arial" panose="020B0604020202020204" pitchFamily="34" charset="0"/>
              <a:buChar char="•"/>
            </a:pPr>
            <a:r>
              <a:rPr lang="en-US" sz="2600">
                <a:latin typeface="Abadi"/>
              </a:rPr>
              <a:t>Invoices templates need to be revised to match the approved budget modification.</a:t>
            </a:r>
          </a:p>
          <a:p>
            <a:pPr marL="383540" lvl="1">
              <a:buFont typeface="Arial" panose="020B0604020202020204" pitchFamily="34" charset="0"/>
              <a:buChar char="•"/>
            </a:pPr>
            <a:r>
              <a:rPr lang="en-US" sz="2600">
                <a:latin typeface="Abadi"/>
              </a:rPr>
              <a:t>Contract amendment budgets need to match the invoice templates. Please update when receiving revised funding.</a:t>
            </a: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2061286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EE01-9FF4-1279-7C4E-719D4DB526C1}"/>
              </a:ext>
            </a:extLst>
          </p:cNvPr>
          <p:cNvSpPr>
            <a:spLocks noGrp="1"/>
          </p:cNvSpPr>
          <p:nvPr>
            <p:ph type="title"/>
          </p:nvPr>
        </p:nvSpPr>
        <p:spPr/>
        <p:txBody>
          <a:bodyPr/>
          <a:lstStyle/>
          <a:p>
            <a:r>
              <a:rPr lang="en-US">
                <a:latin typeface="Abadi" panose="020B0604020104020204" pitchFamily="34" charset="0"/>
              </a:rPr>
              <a:t>Invoicing</a:t>
            </a:r>
          </a:p>
        </p:txBody>
      </p:sp>
      <p:pic>
        <p:nvPicPr>
          <p:cNvPr id="3" name="Picture 2">
            <a:extLst>
              <a:ext uri="{FF2B5EF4-FFF2-40B4-BE49-F238E27FC236}">
                <a16:creationId xmlns:a16="http://schemas.microsoft.com/office/drawing/2014/main" id="{6502D0A4-D9E7-0BB7-4A01-E13410013110}"/>
              </a:ext>
            </a:extLst>
          </p:cNvPr>
          <p:cNvPicPr>
            <a:picLocks noChangeAspect="1"/>
          </p:cNvPicPr>
          <p:nvPr/>
        </p:nvPicPr>
        <p:blipFill>
          <a:blip r:embed="rId3"/>
          <a:stretch>
            <a:fillRect/>
          </a:stretch>
        </p:blipFill>
        <p:spPr>
          <a:xfrm>
            <a:off x="4673128" y="883403"/>
            <a:ext cx="6973847" cy="5384498"/>
          </a:xfrm>
          <a:prstGeom prst="rect">
            <a:avLst/>
          </a:prstGeom>
          <a:ln>
            <a:solidFill>
              <a:schemeClr val="tx1"/>
            </a:solidFill>
          </a:ln>
        </p:spPr>
      </p:pic>
      <p:sp>
        <p:nvSpPr>
          <p:cNvPr id="4" name="TextBox 3">
            <a:extLst>
              <a:ext uri="{FF2B5EF4-FFF2-40B4-BE49-F238E27FC236}">
                <a16:creationId xmlns:a16="http://schemas.microsoft.com/office/drawing/2014/main" id="{F03C2B75-990F-58BA-5C16-EABF6184222F}"/>
              </a:ext>
            </a:extLst>
          </p:cNvPr>
          <p:cNvSpPr txBox="1"/>
          <p:nvPr/>
        </p:nvSpPr>
        <p:spPr>
          <a:xfrm>
            <a:off x="975639" y="2084522"/>
            <a:ext cx="3573113" cy="2616101"/>
          </a:xfrm>
          <a:prstGeom prst="rect">
            <a:avLst/>
          </a:prstGeom>
          <a:noFill/>
        </p:spPr>
        <p:txBody>
          <a:bodyPr wrap="square" lIns="91440" tIns="45720" rIns="91440" bIns="45720" rtlCol="0" anchor="t">
            <a:spAutoFit/>
          </a:bodyPr>
          <a:lstStyle/>
          <a:p>
            <a:r>
              <a:rPr lang="en-US" sz="2000">
                <a:solidFill>
                  <a:schemeClr val="tx2"/>
                </a:solidFill>
                <a:latin typeface="Abadi"/>
              </a:rPr>
              <a:t>Summary Budget Allocation</a:t>
            </a:r>
          </a:p>
          <a:p>
            <a:endParaRPr lang="en-US">
              <a:solidFill>
                <a:schemeClr val="tx1">
                  <a:lumMod val="75000"/>
                  <a:lumOff val="25000"/>
                </a:schemeClr>
              </a:solidFill>
            </a:endParaRPr>
          </a:p>
          <a:p>
            <a:pPr marL="285750" indent="-285750">
              <a:buFont typeface="Arial" panose="020B0604020202020204" pitchFamily="34" charset="0"/>
              <a:buChar char="•"/>
            </a:pPr>
            <a:r>
              <a:rPr lang="en-US">
                <a:solidFill>
                  <a:schemeClr val="tx1">
                    <a:lumMod val="75000"/>
                    <a:lumOff val="25000"/>
                  </a:schemeClr>
                </a:solidFill>
                <a:latin typeface="Abadi"/>
              </a:rPr>
              <a:t>Example: budget allocation as shown in contract</a:t>
            </a:r>
          </a:p>
          <a:p>
            <a:pPr marL="285750" indent="-285750">
              <a:buFont typeface="Arial" panose="020B0604020202020204" pitchFamily="34" charset="0"/>
              <a:buChar char="•"/>
            </a:pPr>
            <a:endParaRPr lang="en-US">
              <a:solidFill>
                <a:schemeClr val="tx1">
                  <a:lumMod val="75000"/>
                  <a:lumOff val="25000"/>
                </a:schemeClr>
              </a:solidFill>
              <a:latin typeface="Abadi" panose="020B0604020104020204" pitchFamily="34" charset="0"/>
            </a:endParaRPr>
          </a:p>
          <a:p>
            <a:pPr marL="285750" indent="-285750">
              <a:buFont typeface="Arial" panose="020B0604020202020204" pitchFamily="34" charset="0"/>
              <a:buChar char="•"/>
            </a:pPr>
            <a:r>
              <a:rPr lang="en-US">
                <a:solidFill>
                  <a:schemeClr val="tx1">
                    <a:lumMod val="75000"/>
                    <a:lumOff val="25000"/>
                  </a:schemeClr>
                </a:solidFill>
                <a:latin typeface="Abadi"/>
              </a:rPr>
              <a:t>New due date for claim submission: 10th of each month (with exception of year-end)</a:t>
            </a:r>
            <a:endParaRPr lang="en-US">
              <a:solidFill>
                <a:schemeClr val="tx1">
                  <a:lumMod val="75000"/>
                  <a:lumOff val="25000"/>
                </a:schemeClr>
              </a:solidFill>
              <a:latin typeface="Abadi" panose="020B0604020104020204" pitchFamily="34" charset="0"/>
            </a:endParaRPr>
          </a:p>
        </p:txBody>
      </p:sp>
    </p:spTree>
    <p:extLst>
      <p:ext uri="{BB962C8B-B14F-4D97-AF65-F5344CB8AC3E}">
        <p14:creationId xmlns:p14="http://schemas.microsoft.com/office/powerpoint/2010/main" val="3054414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EE01-9FF4-1279-7C4E-719D4DB526C1}"/>
              </a:ext>
            </a:extLst>
          </p:cNvPr>
          <p:cNvSpPr>
            <a:spLocks noGrp="1"/>
          </p:cNvSpPr>
          <p:nvPr>
            <p:ph type="title"/>
          </p:nvPr>
        </p:nvSpPr>
        <p:spPr/>
        <p:txBody>
          <a:bodyPr/>
          <a:lstStyle/>
          <a:p>
            <a:r>
              <a:rPr lang="en-US">
                <a:latin typeface="Abadi" panose="020B0604020104020204" pitchFamily="34" charset="0"/>
              </a:rPr>
              <a:t>Invoicing</a:t>
            </a:r>
          </a:p>
        </p:txBody>
      </p:sp>
      <p:pic>
        <p:nvPicPr>
          <p:cNvPr id="4" name="Picture 3">
            <a:extLst>
              <a:ext uri="{FF2B5EF4-FFF2-40B4-BE49-F238E27FC236}">
                <a16:creationId xmlns:a16="http://schemas.microsoft.com/office/drawing/2014/main" id="{7D28BC6E-50D8-B1E1-6DAD-5E85935B4014}"/>
              </a:ext>
            </a:extLst>
          </p:cNvPr>
          <p:cNvPicPr>
            <a:picLocks noChangeAspect="1"/>
          </p:cNvPicPr>
          <p:nvPr/>
        </p:nvPicPr>
        <p:blipFill>
          <a:blip r:embed="rId3"/>
          <a:stretch>
            <a:fillRect/>
          </a:stretch>
        </p:blipFill>
        <p:spPr>
          <a:xfrm>
            <a:off x="3754984" y="1848147"/>
            <a:ext cx="7400695" cy="4366674"/>
          </a:xfrm>
          <a:prstGeom prst="rect">
            <a:avLst/>
          </a:prstGeom>
          <a:ln>
            <a:solidFill>
              <a:schemeClr val="tx1"/>
            </a:solidFill>
          </a:ln>
        </p:spPr>
      </p:pic>
      <p:sp>
        <p:nvSpPr>
          <p:cNvPr id="6" name="TextBox 5">
            <a:extLst>
              <a:ext uri="{FF2B5EF4-FFF2-40B4-BE49-F238E27FC236}">
                <a16:creationId xmlns:a16="http://schemas.microsoft.com/office/drawing/2014/main" id="{3A9B259B-F02F-F782-EA79-18DAA461D134}"/>
              </a:ext>
            </a:extLst>
          </p:cNvPr>
          <p:cNvSpPr txBox="1"/>
          <p:nvPr/>
        </p:nvSpPr>
        <p:spPr>
          <a:xfrm>
            <a:off x="1036321" y="2038028"/>
            <a:ext cx="2839289" cy="1785104"/>
          </a:xfrm>
          <a:prstGeom prst="rect">
            <a:avLst/>
          </a:prstGeom>
          <a:noFill/>
        </p:spPr>
        <p:txBody>
          <a:bodyPr wrap="square" rtlCol="0">
            <a:spAutoFit/>
          </a:bodyPr>
          <a:lstStyle/>
          <a:p>
            <a:r>
              <a:rPr lang="en-US" sz="2000">
                <a:solidFill>
                  <a:schemeClr val="tx2"/>
                </a:solidFill>
                <a:latin typeface="Abadi" panose="020B0604020104020204" pitchFamily="34" charset="0"/>
              </a:rPr>
              <a:t>Financial Status Report</a:t>
            </a:r>
          </a:p>
          <a:p>
            <a:endParaRPr lang="en-US">
              <a:solidFill>
                <a:schemeClr val="tx1">
                  <a:lumMod val="75000"/>
                  <a:lumOff val="25000"/>
                </a:schemeClr>
              </a:solidFill>
              <a:latin typeface="Abadi" panose="020B0604020104020204" pitchFamily="34" charset="0"/>
            </a:endParaRPr>
          </a:p>
          <a:p>
            <a:pPr marL="285750" indent="-285750">
              <a:buFont typeface="Arial" panose="020B0604020202020204" pitchFamily="34" charset="0"/>
              <a:buChar char="•"/>
            </a:pPr>
            <a:r>
              <a:rPr lang="en-US">
                <a:solidFill>
                  <a:schemeClr val="tx1">
                    <a:lumMod val="75000"/>
                    <a:lumOff val="25000"/>
                  </a:schemeClr>
                </a:solidFill>
                <a:latin typeface="Abadi" panose="020B0604020104020204" pitchFamily="34" charset="0"/>
              </a:rPr>
              <a:t>Total program costs should match total funding sources </a:t>
            </a:r>
          </a:p>
          <a:p>
            <a:endParaRPr lang="en-US">
              <a:solidFill>
                <a:schemeClr val="tx1">
                  <a:lumMod val="75000"/>
                  <a:lumOff val="25000"/>
                </a:schemeClr>
              </a:solidFill>
            </a:endParaRPr>
          </a:p>
        </p:txBody>
      </p:sp>
      <p:sp>
        <p:nvSpPr>
          <p:cNvPr id="8" name="Arrow: Right 7">
            <a:extLst>
              <a:ext uri="{FF2B5EF4-FFF2-40B4-BE49-F238E27FC236}">
                <a16:creationId xmlns:a16="http://schemas.microsoft.com/office/drawing/2014/main" id="{332CD351-CE54-198A-3DD2-2EBA0A61D476}"/>
              </a:ext>
            </a:extLst>
          </p:cNvPr>
          <p:cNvSpPr/>
          <p:nvPr/>
        </p:nvSpPr>
        <p:spPr>
          <a:xfrm>
            <a:off x="3297784" y="5588430"/>
            <a:ext cx="457200" cy="299199"/>
          </a:xfrm>
          <a:prstGeom prst="rightArrow">
            <a:avLst/>
          </a:prstGeom>
          <a:ln>
            <a:solidFill>
              <a:schemeClr val="accent5"/>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350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EE01-9FF4-1279-7C4E-719D4DB526C1}"/>
              </a:ext>
            </a:extLst>
          </p:cNvPr>
          <p:cNvSpPr>
            <a:spLocks noGrp="1"/>
          </p:cNvSpPr>
          <p:nvPr>
            <p:ph type="title"/>
          </p:nvPr>
        </p:nvSpPr>
        <p:spPr/>
        <p:txBody>
          <a:bodyPr/>
          <a:lstStyle/>
          <a:p>
            <a:r>
              <a:rPr lang="en-US">
                <a:latin typeface="Abadi" panose="020B0604020104020204" pitchFamily="34" charset="0"/>
              </a:rPr>
              <a:t>Invoicing</a:t>
            </a:r>
          </a:p>
        </p:txBody>
      </p:sp>
      <p:pic>
        <p:nvPicPr>
          <p:cNvPr id="4" name="Picture 3">
            <a:extLst>
              <a:ext uri="{FF2B5EF4-FFF2-40B4-BE49-F238E27FC236}">
                <a16:creationId xmlns:a16="http://schemas.microsoft.com/office/drawing/2014/main" id="{4DA656CB-CE91-FC85-D7E5-36EDCC2779DA}"/>
              </a:ext>
            </a:extLst>
          </p:cNvPr>
          <p:cNvPicPr>
            <a:picLocks noChangeAspect="1"/>
          </p:cNvPicPr>
          <p:nvPr/>
        </p:nvPicPr>
        <p:blipFill rotWithShape="1">
          <a:blip r:embed="rId3"/>
          <a:srcRect l="637" r="2230"/>
          <a:stretch/>
        </p:blipFill>
        <p:spPr>
          <a:xfrm>
            <a:off x="4065204" y="1937637"/>
            <a:ext cx="7090476" cy="3932313"/>
          </a:xfrm>
          <a:prstGeom prst="rect">
            <a:avLst/>
          </a:prstGeom>
          <a:ln>
            <a:solidFill>
              <a:schemeClr val="tx1"/>
            </a:solidFill>
          </a:ln>
        </p:spPr>
      </p:pic>
      <p:sp>
        <p:nvSpPr>
          <p:cNvPr id="5" name="TextBox 4">
            <a:extLst>
              <a:ext uri="{FF2B5EF4-FFF2-40B4-BE49-F238E27FC236}">
                <a16:creationId xmlns:a16="http://schemas.microsoft.com/office/drawing/2014/main" id="{4D5D533B-0766-101F-E960-18B94A21090A}"/>
              </a:ext>
            </a:extLst>
          </p:cNvPr>
          <p:cNvSpPr txBox="1"/>
          <p:nvPr/>
        </p:nvSpPr>
        <p:spPr>
          <a:xfrm>
            <a:off x="1247614" y="2100020"/>
            <a:ext cx="2712203" cy="1508105"/>
          </a:xfrm>
          <a:prstGeom prst="rect">
            <a:avLst/>
          </a:prstGeom>
          <a:noFill/>
        </p:spPr>
        <p:txBody>
          <a:bodyPr wrap="square" rtlCol="0">
            <a:spAutoFit/>
          </a:bodyPr>
          <a:lstStyle/>
          <a:p>
            <a:r>
              <a:rPr lang="en-US" sz="2000">
                <a:solidFill>
                  <a:schemeClr val="tx2"/>
                </a:solidFill>
                <a:latin typeface="Abadi" panose="020B0604020104020204" pitchFamily="34" charset="0"/>
              </a:rPr>
              <a:t>Claim Form</a:t>
            </a:r>
          </a:p>
          <a:p>
            <a:endParaRPr lang="en-US">
              <a:solidFill>
                <a:schemeClr val="tx1">
                  <a:lumMod val="75000"/>
                  <a:lumOff val="25000"/>
                </a:schemeClr>
              </a:solidFill>
              <a:latin typeface="Abadi" panose="020B0604020104020204" pitchFamily="34" charset="0"/>
            </a:endParaRPr>
          </a:p>
          <a:p>
            <a:pPr marL="285750" indent="-285750">
              <a:buFont typeface="Arial" panose="020B0604020202020204" pitchFamily="34" charset="0"/>
              <a:buChar char="•"/>
            </a:pPr>
            <a:r>
              <a:rPr lang="en-US">
                <a:solidFill>
                  <a:schemeClr val="tx1">
                    <a:lumMod val="75000"/>
                    <a:lumOff val="25000"/>
                  </a:schemeClr>
                </a:solidFill>
                <a:latin typeface="Abadi" panose="020B0604020104020204" pitchFamily="34" charset="0"/>
              </a:rPr>
              <a:t>Amount should match billing on Financial Status Report</a:t>
            </a:r>
          </a:p>
        </p:txBody>
      </p:sp>
      <p:sp>
        <p:nvSpPr>
          <p:cNvPr id="7" name="TextBox 6">
            <a:extLst>
              <a:ext uri="{FF2B5EF4-FFF2-40B4-BE49-F238E27FC236}">
                <a16:creationId xmlns:a16="http://schemas.microsoft.com/office/drawing/2014/main" id="{8FBFDABD-800B-C04B-BEE9-6D3AA8CE6B22}"/>
              </a:ext>
            </a:extLst>
          </p:cNvPr>
          <p:cNvSpPr txBox="1"/>
          <p:nvPr/>
        </p:nvSpPr>
        <p:spPr>
          <a:xfrm>
            <a:off x="1743559" y="4526155"/>
            <a:ext cx="2028727" cy="533340"/>
          </a:xfrm>
          <a:prstGeom prst="roundRect">
            <a:avLst>
              <a:gd name="adj" fmla="val 3392"/>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a:latin typeface="Abadi" panose="020B0604020104020204" pitchFamily="34" charset="0"/>
              </a:rPr>
              <a:t>Matching row 31 on Financial Status Report</a:t>
            </a:r>
          </a:p>
        </p:txBody>
      </p:sp>
      <p:sp>
        <p:nvSpPr>
          <p:cNvPr id="8" name="Arrow: Right 7">
            <a:extLst>
              <a:ext uri="{FF2B5EF4-FFF2-40B4-BE49-F238E27FC236}">
                <a16:creationId xmlns:a16="http://schemas.microsoft.com/office/drawing/2014/main" id="{4EB4BFF4-2E0F-6968-538E-FC25C3460FA1}"/>
              </a:ext>
            </a:extLst>
          </p:cNvPr>
          <p:cNvSpPr/>
          <p:nvPr/>
        </p:nvSpPr>
        <p:spPr>
          <a:xfrm>
            <a:off x="3608004" y="4530888"/>
            <a:ext cx="457200" cy="299199"/>
          </a:xfrm>
          <a:prstGeom prst="rightArrow">
            <a:avLst/>
          </a:prstGeom>
          <a:ln>
            <a:solidFill>
              <a:schemeClr val="accent5"/>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128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5ABA-7003-DDDF-1E03-57FFE2025047}"/>
              </a:ext>
            </a:extLst>
          </p:cNvPr>
          <p:cNvSpPr>
            <a:spLocks noGrp="1"/>
          </p:cNvSpPr>
          <p:nvPr>
            <p:ph type="title"/>
          </p:nvPr>
        </p:nvSpPr>
        <p:spPr/>
        <p:txBody>
          <a:bodyPr>
            <a:normAutofit fontScale="90000"/>
          </a:bodyPr>
          <a:lstStyle/>
          <a:p>
            <a:r>
              <a:rPr lang="en-US">
                <a:ea typeface="Calibri Light"/>
                <a:cs typeface="Calibri Light"/>
              </a:rPr>
              <a:t>Year-end Closeout</a:t>
            </a:r>
            <a:br>
              <a:rPr lang="en-US">
                <a:ea typeface="Calibri Light"/>
                <a:cs typeface="Calibri Light"/>
              </a:rPr>
            </a:br>
            <a:br>
              <a:rPr lang="en-US">
                <a:ea typeface="Calibri Light"/>
                <a:cs typeface="Calibri Light"/>
              </a:rPr>
            </a:br>
            <a:r>
              <a:rPr lang="en-US">
                <a:ea typeface="Calibri Light"/>
                <a:cs typeface="Calibri Light"/>
              </a:rPr>
              <a:t>Due June 15th</a:t>
            </a:r>
            <a:br>
              <a:rPr lang="en-US">
                <a:ea typeface="Calibri Light"/>
                <a:cs typeface="Calibri Light"/>
              </a:rPr>
            </a:br>
            <a:endParaRPr lang="en-US">
              <a:ea typeface="Calibri Light"/>
              <a:cs typeface="Calibri Light"/>
            </a:endParaRPr>
          </a:p>
        </p:txBody>
      </p:sp>
      <p:pic>
        <p:nvPicPr>
          <p:cNvPr id="5" name="Content Placeholder 4">
            <a:extLst>
              <a:ext uri="{FF2B5EF4-FFF2-40B4-BE49-F238E27FC236}">
                <a16:creationId xmlns:a16="http://schemas.microsoft.com/office/drawing/2014/main" id="{C4C3C60E-81E2-54D1-22DE-E2BD04F3323B}"/>
              </a:ext>
            </a:extLst>
          </p:cNvPr>
          <p:cNvPicPr>
            <a:picLocks noGrp="1" noChangeAspect="1"/>
          </p:cNvPicPr>
          <p:nvPr>
            <p:ph idx="1"/>
          </p:nvPr>
        </p:nvPicPr>
        <p:blipFill>
          <a:blip r:embed="rId3"/>
          <a:stretch>
            <a:fillRect/>
          </a:stretch>
        </p:blipFill>
        <p:spPr>
          <a:xfrm>
            <a:off x="4800600" y="768058"/>
            <a:ext cx="6492240" cy="5184723"/>
          </a:xfrm>
          <a:prstGeom prst="rect">
            <a:avLst/>
          </a:prstGeom>
        </p:spPr>
      </p:pic>
    </p:spTree>
    <p:extLst>
      <p:ext uri="{BB962C8B-B14F-4D97-AF65-F5344CB8AC3E}">
        <p14:creationId xmlns:p14="http://schemas.microsoft.com/office/powerpoint/2010/main" val="3599648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7692C-C4B8-5971-6C86-61044BA8D0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2B4352-F13B-A03B-E0A2-4CBE872566A3}"/>
              </a:ext>
            </a:extLst>
          </p:cNvPr>
          <p:cNvSpPr>
            <a:spLocks noGrp="1"/>
          </p:cNvSpPr>
          <p:nvPr>
            <p:ph type="title"/>
          </p:nvPr>
        </p:nvSpPr>
        <p:spPr/>
        <p:txBody>
          <a:bodyPr/>
          <a:lstStyle/>
          <a:p>
            <a:r>
              <a:rPr lang="en-US"/>
              <a:t>Next Meeting</a:t>
            </a:r>
          </a:p>
        </p:txBody>
      </p:sp>
      <p:sp>
        <p:nvSpPr>
          <p:cNvPr id="5" name="Content Placeholder 4">
            <a:extLst>
              <a:ext uri="{FF2B5EF4-FFF2-40B4-BE49-F238E27FC236}">
                <a16:creationId xmlns:a16="http://schemas.microsoft.com/office/drawing/2014/main" id="{40795204-5F0D-90CB-67D4-6A0707E2A3B7}"/>
              </a:ext>
            </a:extLst>
          </p:cNvPr>
          <p:cNvSpPr>
            <a:spLocks noGrp="1"/>
          </p:cNvSpPr>
          <p:nvPr>
            <p:ph idx="1"/>
          </p:nvPr>
        </p:nvSpPr>
        <p:spPr/>
        <p:txBody>
          <a:bodyPr/>
          <a:lstStyle/>
          <a:p>
            <a:r>
              <a:rPr lang="en-US"/>
              <a:t>How often would Service Providers like to meet with AAA to discuss high-level contracting and OAA requirements?</a:t>
            </a:r>
          </a:p>
          <a:p>
            <a:pPr>
              <a:buFont typeface="Arial" panose="020B0604020202020204" pitchFamily="34" charset="0"/>
              <a:buChar char="•"/>
            </a:pPr>
            <a:r>
              <a:rPr lang="en-US"/>
              <a:t> Discuss contracts</a:t>
            </a:r>
          </a:p>
          <a:p>
            <a:pPr>
              <a:buFont typeface="Arial" panose="020B0604020202020204" pitchFamily="34" charset="0"/>
              <a:buChar char="•"/>
            </a:pPr>
            <a:r>
              <a:rPr lang="en-US"/>
              <a:t> Funding</a:t>
            </a:r>
          </a:p>
          <a:p>
            <a:pPr>
              <a:buFont typeface="Arial" panose="020B0604020202020204" pitchFamily="34" charset="0"/>
              <a:buChar char="•"/>
            </a:pPr>
            <a:r>
              <a:rPr lang="en-US"/>
              <a:t> Invoicing</a:t>
            </a:r>
          </a:p>
          <a:p>
            <a:pPr>
              <a:buFont typeface="Arial" panose="020B0604020202020204" pitchFamily="34" charset="0"/>
              <a:buChar char="•"/>
            </a:pPr>
            <a:r>
              <a:rPr lang="en-US"/>
              <a:t> Area Plan and Needs Assessments</a:t>
            </a:r>
          </a:p>
          <a:p>
            <a:endParaRPr lang="en-US"/>
          </a:p>
          <a:p>
            <a:r>
              <a:rPr lang="en-US"/>
              <a:t>How often would Service Providers like to meet with AAA to discuss program-specific TA? </a:t>
            </a:r>
          </a:p>
          <a:p>
            <a:pPr>
              <a:buFont typeface="Arial" panose="020B0604020202020204" pitchFamily="34" charset="0"/>
              <a:buChar char="•"/>
            </a:pPr>
            <a:r>
              <a:rPr lang="en-US"/>
              <a:t> Contract outcomes</a:t>
            </a:r>
          </a:p>
          <a:p>
            <a:pPr>
              <a:buFont typeface="Arial" panose="020B0604020202020204" pitchFamily="34" charset="0"/>
              <a:buChar char="•"/>
            </a:pPr>
            <a:r>
              <a:rPr lang="en-US"/>
              <a:t> Invoicing Processing </a:t>
            </a:r>
          </a:p>
          <a:p>
            <a:pPr>
              <a:buFont typeface="Arial" panose="020B0604020202020204" pitchFamily="34" charset="0"/>
              <a:buChar char="•"/>
            </a:pPr>
            <a:r>
              <a:rPr lang="en-US"/>
              <a:t> Program Monitoring</a:t>
            </a:r>
          </a:p>
        </p:txBody>
      </p:sp>
    </p:spTree>
    <p:extLst>
      <p:ext uri="{BB962C8B-B14F-4D97-AF65-F5344CB8AC3E}">
        <p14:creationId xmlns:p14="http://schemas.microsoft.com/office/powerpoint/2010/main" val="2962534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0E46D66-DD92-50BF-5C4C-B8409C8ABEFC}"/>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7061" r="17305" b="17061"/>
          <a:stretch/>
        </p:blipFill>
        <p:spPr>
          <a:xfrm>
            <a:off x="0" y="-61829"/>
            <a:ext cx="12191985" cy="5943600"/>
          </a:xfrm>
        </p:spPr>
      </p:pic>
      <p:sp>
        <p:nvSpPr>
          <p:cNvPr id="9" name="Content Placeholder 2">
            <a:extLst>
              <a:ext uri="{FF2B5EF4-FFF2-40B4-BE49-F238E27FC236}">
                <a16:creationId xmlns:a16="http://schemas.microsoft.com/office/drawing/2014/main" id="{D47C051B-787A-EB98-C350-E93C404E0847}"/>
              </a:ext>
            </a:extLst>
          </p:cNvPr>
          <p:cNvSpPr txBox="1">
            <a:spLocks/>
          </p:cNvSpPr>
          <p:nvPr/>
        </p:nvSpPr>
        <p:spPr>
          <a:xfrm>
            <a:off x="6559960" y="570729"/>
            <a:ext cx="4992422" cy="2857756"/>
          </a:xfrm>
          <a:prstGeom prst="rect">
            <a:avLst/>
          </a:prstGeom>
          <a:solidFill>
            <a:schemeClr val="bg1"/>
          </a:solidFill>
        </p:spPr>
        <p:txBody>
          <a:bodyPr vert="horz" lIns="457200" tIns="457200" rIns="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sz="2000" b="1">
                <a:solidFill>
                  <a:schemeClr val="tx1">
                    <a:lumMod val="75000"/>
                    <a:lumOff val="25000"/>
                  </a:schemeClr>
                </a:solidFill>
                <a:highlight>
                  <a:srgbClr val="FFFFFF"/>
                </a:highlight>
                <a:latin typeface="Abadi"/>
                <a:ea typeface="Calibri"/>
                <a:cs typeface="Times New Roman"/>
              </a:rPr>
              <a:t>Fiscal Contacts: </a:t>
            </a:r>
          </a:p>
          <a:p>
            <a:pPr lvl="1"/>
            <a:r>
              <a:rPr lang="en-US" sz="1800" b="1">
                <a:solidFill>
                  <a:schemeClr val="tx1">
                    <a:lumMod val="85000"/>
                    <a:lumOff val="15000"/>
                  </a:schemeClr>
                </a:solidFill>
                <a:latin typeface="Abadi"/>
                <a:ea typeface="+mn-lt"/>
                <a:cs typeface="+mn-lt"/>
              </a:rPr>
              <a:t>Maria Soto Mendoza</a:t>
            </a:r>
          </a:p>
          <a:p>
            <a:pPr lvl="1"/>
            <a:r>
              <a:rPr lang="en-US" sz="1800">
                <a:solidFill>
                  <a:schemeClr val="tx1">
                    <a:lumMod val="85000"/>
                    <a:lumOff val="15000"/>
                  </a:schemeClr>
                </a:solidFill>
                <a:latin typeface="Abadi"/>
                <a:hlinkClick r:id="rId4">
                  <a:extLst>
                    <a:ext uri="{A12FA001-AC4F-418D-AE19-62706E023703}">
                      <ahyp:hlinkClr xmlns:ahyp="http://schemas.microsoft.com/office/drawing/2018/hyperlinkcolor" val="tx"/>
                    </a:ext>
                  </a:extLst>
                </a:hlinkClick>
              </a:rPr>
              <a:t>MS</a:t>
            </a:r>
            <a:r>
              <a:rPr lang="en-US" sz="1800" b="0">
                <a:solidFill>
                  <a:schemeClr val="tx1">
                    <a:lumMod val="85000"/>
                    <a:lumOff val="15000"/>
                  </a:schemeClr>
                </a:solidFill>
                <a:latin typeface="Abadi"/>
                <a:hlinkClick r:id="rId4">
                  <a:extLst>
                    <a:ext uri="{A12FA001-AC4F-418D-AE19-62706E023703}">
                      <ahyp:hlinkClr xmlns:ahyp="http://schemas.microsoft.com/office/drawing/2018/hyperlinkcolor" val="tx"/>
                    </a:ext>
                  </a:extLst>
                </a:hlinkClick>
              </a:rPr>
              <a:t>otomendoza@</a:t>
            </a:r>
            <a:r>
              <a:rPr lang="en-US" sz="1800">
                <a:solidFill>
                  <a:schemeClr val="tx1">
                    <a:lumMod val="85000"/>
                    <a:lumOff val="15000"/>
                  </a:schemeClr>
                </a:solidFill>
                <a:latin typeface="Abadi"/>
                <a:hlinkClick r:id="rId4">
                  <a:extLst>
                    <a:ext uri="{A12FA001-AC4F-418D-AE19-62706E023703}">
                      <ahyp:hlinkClr xmlns:ahyp="http://schemas.microsoft.com/office/drawing/2018/hyperlinkcolor" val="tx"/>
                    </a:ext>
                  </a:extLst>
                </a:hlinkClick>
              </a:rPr>
              <a:t>sonomacounty-hsd.gov</a:t>
            </a:r>
            <a:r>
              <a:rPr lang="en-US" sz="1800">
                <a:solidFill>
                  <a:schemeClr val="tx1">
                    <a:lumMod val="85000"/>
                    <a:lumOff val="15000"/>
                  </a:schemeClr>
                </a:solidFill>
                <a:latin typeface="Abadi"/>
              </a:rPr>
              <a:t> </a:t>
            </a:r>
          </a:p>
          <a:p>
            <a:pPr lvl="1"/>
            <a:r>
              <a:rPr lang="en-US" sz="1800" b="1">
                <a:solidFill>
                  <a:schemeClr val="tx1">
                    <a:lumMod val="85000"/>
                    <a:lumOff val="15000"/>
                  </a:schemeClr>
                </a:solidFill>
                <a:latin typeface="Abadi"/>
                <a:ea typeface="+mn-lt"/>
                <a:cs typeface="+mn-lt"/>
              </a:rPr>
              <a:t>Megan Mitchell </a:t>
            </a:r>
            <a:endParaRPr lang="en-US" sz="1800" b="1">
              <a:solidFill>
                <a:schemeClr val="tx1">
                  <a:lumMod val="85000"/>
                  <a:lumOff val="15000"/>
                </a:schemeClr>
              </a:solidFill>
              <a:latin typeface="Abadi" panose="020B0604020104020204" pitchFamily="34" charset="0"/>
              <a:ea typeface="+mn-lt"/>
              <a:cs typeface="+mn-lt"/>
            </a:endParaRPr>
          </a:p>
          <a:p>
            <a:pPr lvl="1"/>
            <a:r>
              <a:rPr lang="en-US" sz="1800">
                <a:solidFill>
                  <a:schemeClr val="tx1">
                    <a:lumMod val="85000"/>
                    <a:lumOff val="15000"/>
                  </a:schemeClr>
                </a:solidFill>
                <a:latin typeface="Abadi"/>
                <a:hlinkClick r:id="rId5">
                  <a:extLst>
                    <a:ext uri="{A12FA001-AC4F-418D-AE19-62706E023703}">
                      <ahyp:hlinkClr xmlns:ahyp="http://schemas.microsoft.com/office/drawing/2018/hyperlinkcolor" val="tx"/>
                    </a:ext>
                  </a:extLst>
                </a:hlinkClick>
              </a:rPr>
              <a:t>M</a:t>
            </a:r>
            <a:r>
              <a:rPr lang="en-US" sz="1800" b="0">
                <a:solidFill>
                  <a:schemeClr val="tx1">
                    <a:lumMod val="85000"/>
                    <a:lumOff val="15000"/>
                  </a:schemeClr>
                </a:solidFill>
                <a:latin typeface="Abadi"/>
                <a:hlinkClick r:id="rId5">
                  <a:extLst>
                    <a:ext uri="{A12FA001-AC4F-418D-AE19-62706E023703}">
                      <ahyp:hlinkClr xmlns:ahyp="http://schemas.microsoft.com/office/drawing/2018/hyperlinkcolor" val="tx"/>
                    </a:ext>
                  </a:extLst>
                </a:hlinkClick>
              </a:rPr>
              <a:t>eMitchell@</a:t>
            </a:r>
            <a:r>
              <a:rPr lang="en-US" sz="1800">
                <a:solidFill>
                  <a:schemeClr val="tx1">
                    <a:lumMod val="85000"/>
                    <a:lumOff val="15000"/>
                  </a:schemeClr>
                </a:solidFill>
                <a:latin typeface="Abadi"/>
                <a:hlinkClick r:id="rId5">
                  <a:extLst>
                    <a:ext uri="{A12FA001-AC4F-418D-AE19-62706E023703}">
                      <ahyp:hlinkClr xmlns:ahyp="http://schemas.microsoft.com/office/drawing/2018/hyperlinkcolor" val="tx"/>
                    </a:ext>
                  </a:extLst>
                </a:hlinkClick>
              </a:rPr>
              <a:t>sonomacounty-hsd.gov</a:t>
            </a:r>
            <a:r>
              <a:rPr lang="en-US" sz="1800">
                <a:solidFill>
                  <a:schemeClr val="tx1">
                    <a:lumMod val="85000"/>
                    <a:lumOff val="15000"/>
                  </a:schemeClr>
                </a:solidFill>
                <a:latin typeface="Abadi"/>
              </a:rPr>
              <a:t> </a:t>
            </a:r>
            <a:endParaRPr lang="en-US" sz="1800" b="0">
              <a:solidFill>
                <a:schemeClr val="tx1">
                  <a:lumMod val="85000"/>
                  <a:lumOff val="15000"/>
                </a:schemeClr>
              </a:solidFill>
              <a:latin typeface="Abadi"/>
            </a:endParaRPr>
          </a:p>
          <a:p>
            <a:pPr lvl="1"/>
            <a:r>
              <a:rPr lang="en-US" sz="1800" b="1">
                <a:solidFill>
                  <a:schemeClr val="tx1">
                    <a:lumMod val="85000"/>
                    <a:lumOff val="15000"/>
                  </a:schemeClr>
                </a:solidFill>
                <a:latin typeface="Abadi"/>
                <a:ea typeface="+mn-lt"/>
                <a:cs typeface="+mn-lt"/>
              </a:rPr>
              <a:t>Sarahi Diaz Acosta </a:t>
            </a:r>
            <a:endParaRPr lang="en-US" sz="1800" b="1">
              <a:solidFill>
                <a:schemeClr val="tx1">
                  <a:lumMod val="85000"/>
                  <a:lumOff val="15000"/>
                </a:schemeClr>
              </a:solidFill>
              <a:latin typeface="Abadi" panose="020B0604020104020204" pitchFamily="34" charset="0"/>
              <a:ea typeface="+mn-lt"/>
              <a:cs typeface="+mn-lt"/>
            </a:endParaRPr>
          </a:p>
          <a:p>
            <a:pPr lvl="1"/>
            <a:r>
              <a:rPr lang="en-US" sz="1800">
                <a:solidFill>
                  <a:schemeClr val="tx1">
                    <a:lumMod val="85000"/>
                    <a:lumOff val="15000"/>
                  </a:schemeClr>
                </a:solidFill>
                <a:latin typeface="Abadi"/>
                <a:hlinkClick r:id="rId6">
                  <a:extLst>
                    <a:ext uri="{A12FA001-AC4F-418D-AE19-62706E023703}">
                      <ahyp:hlinkClr xmlns:ahyp="http://schemas.microsoft.com/office/drawing/2018/hyperlinkcolor" val="tx"/>
                    </a:ext>
                  </a:extLst>
                </a:hlinkClick>
              </a:rPr>
              <a:t>SMercado</a:t>
            </a:r>
            <a:r>
              <a:rPr lang="en-US" sz="1800" b="0">
                <a:solidFill>
                  <a:schemeClr val="tx1">
                    <a:lumMod val="85000"/>
                    <a:lumOff val="15000"/>
                  </a:schemeClr>
                </a:solidFill>
                <a:latin typeface="Abadi"/>
                <a:hlinkClick r:id="rId6">
                  <a:extLst>
                    <a:ext uri="{A12FA001-AC4F-418D-AE19-62706E023703}">
                      <ahyp:hlinkClr xmlns:ahyp="http://schemas.microsoft.com/office/drawing/2018/hyperlinkcolor" val="tx"/>
                    </a:ext>
                  </a:extLst>
                </a:hlinkClick>
              </a:rPr>
              <a:t>@</a:t>
            </a:r>
            <a:r>
              <a:rPr lang="en-US" sz="1800">
                <a:solidFill>
                  <a:schemeClr val="tx1">
                    <a:lumMod val="85000"/>
                    <a:lumOff val="15000"/>
                  </a:schemeClr>
                </a:solidFill>
                <a:latin typeface="Abadi"/>
                <a:hlinkClick r:id="rId6">
                  <a:extLst>
                    <a:ext uri="{A12FA001-AC4F-418D-AE19-62706E023703}">
                      <ahyp:hlinkClr xmlns:ahyp="http://schemas.microsoft.com/office/drawing/2018/hyperlinkcolor" val="tx"/>
                    </a:ext>
                  </a:extLst>
                </a:hlinkClick>
              </a:rPr>
              <a:t>sonomacounty-hsd.gov</a:t>
            </a:r>
            <a:r>
              <a:rPr lang="en-US" sz="1800">
                <a:solidFill>
                  <a:schemeClr val="tx1">
                    <a:lumMod val="85000"/>
                    <a:lumOff val="15000"/>
                  </a:schemeClr>
                </a:solidFill>
                <a:latin typeface="Abadi"/>
              </a:rPr>
              <a:t> </a:t>
            </a:r>
            <a:endParaRPr lang="en-US" sz="1800" b="0">
              <a:solidFill>
                <a:schemeClr val="tx1">
                  <a:lumMod val="85000"/>
                  <a:lumOff val="15000"/>
                </a:schemeClr>
              </a:solidFill>
              <a:latin typeface="Abadi"/>
            </a:endParaRPr>
          </a:p>
          <a:p>
            <a:pPr lvl="1"/>
            <a:endParaRPr lang="en-US" sz="1200" b="0">
              <a:solidFill>
                <a:schemeClr val="tx1">
                  <a:lumMod val="85000"/>
                  <a:lumOff val="15000"/>
                </a:schemeClr>
              </a:solidFill>
            </a:endParaRPr>
          </a:p>
          <a:p>
            <a:pPr lvl="1"/>
            <a:endParaRPr lang="en-US" sz="1600" b="0">
              <a:solidFill>
                <a:schemeClr val="tx1">
                  <a:lumMod val="85000"/>
                  <a:lumOff val="15000"/>
                </a:schemeClr>
              </a:solidFill>
            </a:endParaRPr>
          </a:p>
          <a:p>
            <a:pPr>
              <a:lnSpc>
                <a:spcPct val="110000"/>
              </a:lnSpc>
              <a:spcBef>
                <a:spcPts val="0"/>
              </a:spcBef>
              <a:spcAft>
                <a:spcPts val="800"/>
              </a:spcAft>
            </a:pPr>
            <a:r>
              <a:rPr lang="en-US" sz="1600">
                <a:solidFill>
                  <a:schemeClr val="tx1">
                    <a:lumMod val="75000"/>
                    <a:lumOff val="25000"/>
                  </a:schemeClr>
                </a:solidFill>
                <a:highlight>
                  <a:srgbClr val="FFFFFF"/>
                </a:highlight>
                <a:latin typeface="Abadi"/>
                <a:ea typeface="Calibri"/>
                <a:cs typeface="Times New Roman"/>
              </a:rPr>
              <a:t> </a:t>
            </a:r>
          </a:p>
        </p:txBody>
      </p:sp>
      <p:sp>
        <p:nvSpPr>
          <p:cNvPr id="10" name="Content Placeholder 2">
            <a:extLst>
              <a:ext uri="{FF2B5EF4-FFF2-40B4-BE49-F238E27FC236}">
                <a16:creationId xmlns:a16="http://schemas.microsoft.com/office/drawing/2014/main" id="{4C206A67-5C18-2F80-66FB-9319C7D6A46B}"/>
              </a:ext>
            </a:extLst>
          </p:cNvPr>
          <p:cNvSpPr txBox="1">
            <a:spLocks/>
          </p:cNvSpPr>
          <p:nvPr/>
        </p:nvSpPr>
        <p:spPr>
          <a:xfrm>
            <a:off x="6559960" y="3649923"/>
            <a:ext cx="4997822" cy="1759900"/>
          </a:xfrm>
          <a:prstGeom prst="rect">
            <a:avLst/>
          </a:prstGeom>
          <a:solidFill>
            <a:schemeClr val="bg1"/>
          </a:solidFill>
        </p:spPr>
        <p:txBody>
          <a:bodyPr vert="horz" lIns="457200" tIns="457200" rIns="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indent="0">
              <a:spcAft>
                <a:spcPts val="600"/>
              </a:spcAft>
              <a:buFont typeface="Arial" panose="020B0604020202020204" pitchFamily="34" charset="0"/>
              <a:buNone/>
            </a:pPr>
            <a:r>
              <a:rPr lang="en-US" sz="2000" b="1">
                <a:solidFill>
                  <a:schemeClr val="tx1">
                    <a:lumMod val="75000"/>
                    <a:lumOff val="25000"/>
                  </a:schemeClr>
                </a:solidFill>
                <a:latin typeface="Abadi"/>
                <a:ea typeface="+mn-lt"/>
                <a:cs typeface="+mn-lt"/>
              </a:rPr>
              <a:t>Contract Contact:</a:t>
            </a:r>
          </a:p>
          <a:p>
            <a:pPr lvl="1"/>
            <a:r>
              <a:rPr lang="en-US" sz="1800" b="1">
                <a:latin typeface="Abadi"/>
                <a:ea typeface="+mn-lt"/>
                <a:cs typeface="+mn-lt"/>
              </a:rPr>
              <a:t>Amanda </a:t>
            </a:r>
            <a:r>
              <a:rPr lang="en-US" sz="1800" b="1">
                <a:solidFill>
                  <a:srgbClr val="404040"/>
                </a:solidFill>
                <a:latin typeface="Abadi"/>
                <a:ea typeface="+mn-lt"/>
                <a:cs typeface="+mn-lt"/>
              </a:rPr>
              <a:t>Gayda</a:t>
            </a:r>
          </a:p>
          <a:p>
            <a:pPr lvl="1"/>
            <a:r>
              <a:rPr lang="en-US" sz="1800">
                <a:solidFill>
                  <a:srgbClr val="404040"/>
                </a:solidFill>
                <a:latin typeface="Abadi"/>
                <a:ea typeface="+mn-lt"/>
                <a:cs typeface="+mn-lt"/>
                <a:hlinkClick r:id="rId7"/>
              </a:rPr>
              <a:t>Contracts@sonomacounty-hsd.gov</a:t>
            </a:r>
            <a:r>
              <a:rPr lang="en-US" sz="1800">
                <a:solidFill>
                  <a:srgbClr val="404040"/>
                </a:solidFill>
                <a:latin typeface="Abadi"/>
                <a:ea typeface="+mn-lt"/>
                <a:cs typeface="+mn-lt"/>
              </a:rPr>
              <a:t> </a:t>
            </a:r>
          </a:p>
        </p:txBody>
      </p:sp>
      <p:sp>
        <p:nvSpPr>
          <p:cNvPr id="2" name="Content Placeholder 2">
            <a:extLst>
              <a:ext uri="{FF2B5EF4-FFF2-40B4-BE49-F238E27FC236}">
                <a16:creationId xmlns:a16="http://schemas.microsoft.com/office/drawing/2014/main" id="{EAC6D921-35E1-2EBB-925F-0E85210614C9}"/>
              </a:ext>
            </a:extLst>
          </p:cNvPr>
          <p:cNvSpPr txBox="1">
            <a:spLocks/>
          </p:cNvSpPr>
          <p:nvPr/>
        </p:nvSpPr>
        <p:spPr>
          <a:xfrm>
            <a:off x="638132" y="570729"/>
            <a:ext cx="4650584" cy="5311042"/>
          </a:xfrm>
          <a:prstGeom prst="rect">
            <a:avLst/>
          </a:prstGeom>
          <a:solidFill>
            <a:schemeClr val="bg1"/>
          </a:solidFill>
        </p:spPr>
        <p:txBody>
          <a:bodyPr vert="horz" lIns="457200" tIns="457200" rIns="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sz="2000" b="1">
                <a:solidFill>
                  <a:schemeClr val="tx1">
                    <a:lumMod val="75000"/>
                    <a:lumOff val="25000"/>
                  </a:schemeClr>
                </a:solidFill>
                <a:highlight>
                  <a:srgbClr val="FFFFFF"/>
                </a:highlight>
                <a:latin typeface="Abadi"/>
                <a:ea typeface="Calibri"/>
                <a:cs typeface="Times New Roman"/>
              </a:rPr>
              <a:t>AAA Contacts: </a:t>
            </a:r>
          </a:p>
          <a:p>
            <a:pPr lvl="1"/>
            <a:r>
              <a:rPr lang="en-US" sz="2000" b="1">
                <a:solidFill>
                  <a:schemeClr val="tx1">
                    <a:lumMod val="85000"/>
                    <a:lumOff val="15000"/>
                  </a:schemeClr>
                </a:solidFill>
                <a:latin typeface="Abadi"/>
                <a:ea typeface="+mn-lt"/>
                <a:cs typeface="+mn-lt"/>
              </a:rPr>
              <a:t>Cody Milner</a:t>
            </a:r>
          </a:p>
          <a:p>
            <a:pPr lvl="1"/>
            <a:r>
              <a:rPr lang="en-US" sz="2000">
                <a:solidFill>
                  <a:schemeClr val="tx1">
                    <a:lumMod val="85000"/>
                    <a:lumOff val="15000"/>
                  </a:schemeClr>
                </a:solidFill>
                <a:latin typeface="Abadi"/>
                <a:hlinkClick r:id="rId8">
                  <a:extLst>
                    <a:ext uri="{A12FA001-AC4F-418D-AE19-62706E023703}">
                      <ahyp:hlinkClr xmlns:ahyp="http://schemas.microsoft.com/office/drawing/2018/hyperlinkcolor" val="tx"/>
                    </a:ext>
                  </a:extLst>
                </a:hlinkClick>
              </a:rPr>
              <a:t>CM</a:t>
            </a:r>
            <a:r>
              <a:rPr lang="en-US" sz="2000" b="0">
                <a:solidFill>
                  <a:schemeClr val="tx1">
                    <a:lumMod val="85000"/>
                    <a:lumOff val="15000"/>
                  </a:schemeClr>
                </a:solidFill>
                <a:latin typeface="Abadi"/>
                <a:hlinkClick r:id="rId8">
                  <a:extLst>
                    <a:ext uri="{A12FA001-AC4F-418D-AE19-62706E023703}">
                      <ahyp:hlinkClr xmlns:ahyp="http://schemas.microsoft.com/office/drawing/2018/hyperlinkcolor" val="tx"/>
                    </a:ext>
                  </a:extLst>
                </a:hlinkClick>
              </a:rPr>
              <a:t>ilner@schsd.org</a:t>
            </a:r>
            <a:r>
              <a:rPr lang="en-US" sz="2000" b="0">
                <a:solidFill>
                  <a:schemeClr val="tx1">
                    <a:lumMod val="85000"/>
                    <a:lumOff val="15000"/>
                  </a:schemeClr>
                </a:solidFill>
                <a:latin typeface="Abadi"/>
              </a:rPr>
              <a:t> </a:t>
            </a:r>
          </a:p>
          <a:p>
            <a:pPr lvl="1"/>
            <a:r>
              <a:rPr lang="en-US" sz="2000" b="1">
                <a:solidFill>
                  <a:schemeClr val="tx1">
                    <a:lumMod val="85000"/>
                    <a:lumOff val="15000"/>
                  </a:schemeClr>
                </a:solidFill>
                <a:latin typeface="Abadi"/>
                <a:ea typeface="+mn-lt"/>
                <a:cs typeface="+mn-lt"/>
              </a:rPr>
              <a:t>Annie Silverman</a:t>
            </a:r>
          </a:p>
          <a:p>
            <a:pPr lvl="1"/>
            <a:r>
              <a:rPr lang="en-US" sz="2000">
                <a:solidFill>
                  <a:schemeClr val="tx1">
                    <a:lumMod val="85000"/>
                    <a:lumOff val="15000"/>
                  </a:schemeClr>
                </a:solidFill>
                <a:latin typeface="Abadi"/>
                <a:hlinkClick r:id="rId9">
                  <a:extLst>
                    <a:ext uri="{A12FA001-AC4F-418D-AE19-62706E023703}">
                      <ahyp:hlinkClr xmlns:ahyp="http://schemas.microsoft.com/office/drawing/2018/hyperlinkcolor" val="tx"/>
                    </a:ext>
                  </a:extLst>
                </a:hlinkClick>
              </a:rPr>
              <a:t>ASilverman</a:t>
            </a:r>
            <a:r>
              <a:rPr lang="en-US" sz="2000" b="0">
                <a:solidFill>
                  <a:schemeClr val="tx1">
                    <a:lumMod val="85000"/>
                    <a:lumOff val="15000"/>
                  </a:schemeClr>
                </a:solidFill>
                <a:latin typeface="Abadi"/>
                <a:hlinkClick r:id="rId9">
                  <a:extLst>
                    <a:ext uri="{A12FA001-AC4F-418D-AE19-62706E023703}">
                      <ahyp:hlinkClr xmlns:ahyp="http://schemas.microsoft.com/office/drawing/2018/hyperlinkcolor" val="tx"/>
                    </a:ext>
                  </a:extLst>
                </a:hlinkClick>
              </a:rPr>
              <a:t>@schsd.org</a:t>
            </a:r>
            <a:r>
              <a:rPr lang="en-US" sz="2000" b="0">
                <a:solidFill>
                  <a:schemeClr val="tx1">
                    <a:lumMod val="85000"/>
                    <a:lumOff val="15000"/>
                  </a:schemeClr>
                </a:solidFill>
                <a:latin typeface="Abadi"/>
              </a:rPr>
              <a:t>  </a:t>
            </a:r>
          </a:p>
          <a:p>
            <a:pPr lvl="1"/>
            <a:r>
              <a:rPr lang="en-US" sz="2000" b="1">
                <a:solidFill>
                  <a:schemeClr val="tx1">
                    <a:lumMod val="85000"/>
                    <a:lumOff val="15000"/>
                  </a:schemeClr>
                </a:solidFill>
                <a:latin typeface="Abadi"/>
                <a:ea typeface="+mn-lt"/>
                <a:cs typeface="+mn-lt"/>
              </a:rPr>
              <a:t>Betsey Harper</a:t>
            </a:r>
          </a:p>
          <a:p>
            <a:pPr lvl="1"/>
            <a:r>
              <a:rPr lang="en-US" sz="2000">
                <a:solidFill>
                  <a:schemeClr val="tx1">
                    <a:lumMod val="85000"/>
                    <a:lumOff val="15000"/>
                  </a:schemeClr>
                </a:solidFill>
                <a:latin typeface="Abadi"/>
                <a:hlinkClick r:id="rId10">
                  <a:extLst>
                    <a:ext uri="{A12FA001-AC4F-418D-AE19-62706E023703}">
                      <ahyp:hlinkClr xmlns:ahyp="http://schemas.microsoft.com/office/drawing/2018/hyperlinkcolor" val="tx"/>
                    </a:ext>
                  </a:extLst>
                </a:hlinkClick>
              </a:rPr>
              <a:t>BaHarper</a:t>
            </a:r>
            <a:r>
              <a:rPr lang="en-US" sz="2000" b="0">
                <a:solidFill>
                  <a:schemeClr val="tx1">
                    <a:lumMod val="85000"/>
                    <a:lumOff val="15000"/>
                  </a:schemeClr>
                </a:solidFill>
                <a:latin typeface="Abadi"/>
                <a:hlinkClick r:id="rId10">
                  <a:extLst>
                    <a:ext uri="{A12FA001-AC4F-418D-AE19-62706E023703}">
                      <ahyp:hlinkClr xmlns:ahyp="http://schemas.microsoft.com/office/drawing/2018/hyperlinkcolor" val="tx"/>
                    </a:ext>
                  </a:extLst>
                </a:hlinkClick>
              </a:rPr>
              <a:t>@schsd.org</a:t>
            </a:r>
            <a:endParaRPr lang="en-US" sz="2000" b="0">
              <a:solidFill>
                <a:schemeClr val="tx1">
                  <a:lumMod val="85000"/>
                  <a:lumOff val="15000"/>
                </a:schemeClr>
              </a:solidFill>
              <a:latin typeface="Abadi"/>
            </a:endParaRPr>
          </a:p>
          <a:p>
            <a:pPr lvl="1"/>
            <a:r>
              <a:rPr lang="en-US" sz="2000" b="1">
                <a:solidFill>
                  <a:schemeClr val="tx1">
                    <a:lumMod val="85000"/>
                    <a:lumOff val="15000"/>
                  </a:schemeClr>
                </a:solidFill>
                <a:latin typeface="Abadi"/>
              </a:rPr>
              <a:t>Cassandra Denson</a:t>
            </a:r>
          </a:p>
          <a:p>
            <a:pPr lvl="1"/>
            <a:r>
              <a:rPr lang="en-US" sz="2000">
                <a:solidFill>
                  <a:schemeClr val="tx1">
                    <a:lumMod val="85000"/>
                    <a:lumOff val="15000"/>
                  </a:schemeClr>
                </a:solidFill>
                <a:latin typeface="Abadi"/>
                <a:hlinkClick r:id="rId11">
                  <a:extLst>
                    <a:ext uri="{A12FA001-AC4F-418D-AE19-62706E023703}">
                      <ahyp:hlinkClr xmlns:ahyp="http://schemas.microsoft.com/office/drawing/2018/hyperlinkcolor" val="tx"/>
                    </a:ext>
                  </a:extLst>
                </a:hlinkClick>
              </a:rPr>
              <a:t>CD</a:t>
            </a:r>
            <a:r>
              <a:rPr lang="en-US" sz="2000" b="0">
                <a:solidFill>
                  <a:schemeClr val="tx1">
                    <a:lumMod val="85000"/>
                    <a:lumOff val="15000"/>
                  </a:schemeClr>
                </a:solidFill>
                <a:latin typeface="Abadi"/>
                <a:hlinkClick r:id="rId11">
                  <a:extLst>
                    <a:ext uri="{A12FA001-AC4F-418D-AE19-62706E023703}">
                      <ahyp:hlinkClr xmlns:ahyp="http://schemas.microsoft.com/office/drawing/2018/hyperlinkcolor" val="tx"/>
                    </a:ext>
                  </a:extLst>
                </a:hlinkClick>
              </a:rPr>
              <a:t>enson@schsd.org</a:t>
            </a:r>
            <a:endParaRPr lang="en-US" sz="2000" b="0">
              <a:solidFill>
                <a:schemeClr val="tx1">
                  <a:lumMod val="85000"/>
                  <a:lumOff val="15000"/>
                </a:schemeClr>
              </a:solidFill>
              <a:latin typeface="Abadi"/>
            </a:endParaRPr>
          </a:p>
          <a:p>
            <a:pPr lvl="1"/>
            <a:r>
              <a:rPr lang="en-US" sz="2000" b="1">
                <a:solidFill>
                  <a:schemeClr val="tx1">
                    <a:lumMod val="85000"/>
                    <a:lumOff val="15000"/>
                  </a:schemeClr>
                </a:solidFill>
                <a:latin typeface="Abadi"/>
              </a:rPr>
              <a:t>CB Wohl</a:t>
            </a:r>
          </a:p>
          <a:p>
            <a:pPr lvl="1"/>
            <a:r>
              <a:rPr lang="en-US" sz="2000">
                <a:solidFill>
                  <a:schemeClr val="tx1">
                    <a:lumMod val="85000"/>
                    <a:lumOff val="15000"/>
                  </a:schemeClr>
                </a:solidFill>
                <a:latin typeface="Abadi"/>
                <a:hlinkClick r:id="rId12">
                  <a:extLst>
                    <a:ext uri="{A12FA001-AC4F-418D-AE19-62706E023703}">
                      <ahyp:hlinkClr xmlns:ahyp="http://schemas.microsoft.com/office/drawing/2018/hyperlinkcolor" val="tx"/>
                    </a:ext>
                  </a:extLst>
                </a:hlinkClick>
              </a:rPr>
              <a:t>CW</a:t>
            </a:r>
            <a:r>
              <a:rPr lang="en-US" sz="2000" b="0">
                <a:solidFill>
                  <a:schemeClr val="tx1">
                    <a:lumMod val="85000"/>
                    <a:lumOff val="15000"/>
                  </a:schemeClr>
                </a:solidFill>
                <a:latin typeface="Abadi"/>
                <a:hlinkClick r:id="rId12">
                  <a:extLst>
                    <a:ext uri="{A12FA001-AC4F-418D-AE19-62706E023703}">
                      <ahyp:hlinkClr xmlns:ahyp="http://schemas.microsoft.com/office/drawing/2018/hyperlinkcolor" val="tx"/>
                    </a:ext>
                  </a:extLst>
                </a:hlinkClick>
              </a:rPr>
              <a:t>ohl@schsd.org</a:t>
            </a:r>
            <a:endParaRPr lang="en-US" sz="2000" b="0">
              <a:solidFill>
                <a:schemeClr val="tx1">
                  <a:lumMod val="85000"/>
                  <a:lumOff val="15000"/>
                </a:schemeClr>
              </a:solidFill>
              <a:latin typeface="Abadi"/>
            </a:endParaRPr>
          </a:p>
          <a:p>
            <a:pPr lvl="1"/>
            <a:r>
              <a:rPr lang="en-US" sz="2000" b="1">
                <a:solidFill>
                  <a:schemeClr val="tx1">
                    <a:lumMod val="85000"/>
                    <a:lumOff val="15000"/>
                  </a:schemeClr>
                </a:solidFill>
                <a:latin typeface="Abadi"/>
              </a:rPr>
              <a:t>Kathleen Cortez</a:t>
            </a:r>
          </a:p>
          <a:p>
            <a:pPr lvl="1"/>
            <a:r>
              <a:rPr lang="en-US" sz="2000">
                <a:solidFill>
                  <a:schemeClr val="tx1">
                    <a:lumMod val="85000"/>
                    <a:lumOff val="15000"/>
                  </a:schemeClr>
                </a:solidFill>
                <a:latin typeface="Abadi"/>
                <a:hlinkClick r:id="rId13">
                  <a:extLst>
                    <a:ext uri="{A12FA001-AC4F-418D-AE19-62706E023703}">
                      <ahyp:hlinkClr xmlns:ahyp="http://schemas.microsoft.com/office/drawing/2018/hyperlinkcolor" val="tx"/>
                    </a:ext>
                  </a:extLst>
                </a:hlinkClick>
              </a:rPr>
              <a:t>KC</a:t>
            </a:r>
            <a:r>
              <a:rPr lang="en-US" sz="2000" b="0">
                <a:solidFill>
                  <a:schemeClr val="tx1">
                    <a:lumMod val="85000"/>
                    <a:lumOff val="15000"/>
                  </a:schemeClr>
                </a:solidFill>
                <a:latin typeface="Abadi"/>
                <a:hlinkClick r:id="rId13">
                  <a:extLst>
                    <a:ext uri="{A12FA001-AC4F-418D-AE19-62706E023703}">
                      <ahyp:hlinkClr xmlns:ahyp="http://schemas.microsoft.com/office/drawing/2018/hyperlinkcolor" val="tx"/>
                    </a:ext>
                  </a:extLst>
                </a:hlinkClick>
              </a:rPr>
              <a:t>ortez@schsd.org</a:t>
            </a:r>
            <a:r>
              <a:rPr lang="en-US" sz="2000" b="0">
                <a:solidFill>
                  <a:schemeClr val="tx1">
                    <a:lumMod val="85000"/>
                    <a:lumOff val="15000"/>
                  </a:schemeClr>
                </a:solidFill>
                <a:latin typeface="Abadi"/>
              </a:rPr>
              <a:t> </a:t>
            </a:r>
          </a:p>
          <a:p>
            <a:pPr lvl="1"/>
            <a:endParaRPr lang="en-US" sz="2000" b="0">
              <a:solidFill>
                <a:schemeClr val="tx1">
                  <a:lumMod val="85000"/>
                  <a:lumOff val="15000"/>
                </a:schemeClr>
              </a:solidFill>
              <a:latin typeface="Abadi" panose="020B0604020104020204" pitchFamily="34" charset="0"/>
            </a:endParaRPr>
          </a:p>
          <a:p>
            <a:pPr lvl="1"/>
            <a:endParaRPr lang="en-US" sz="1200" b="0">
              <a:solidFill>
                <a:schemeClr val="tx1">
                  <a:lumMod val="85000"/>
                  <a:lumOff val="15000"/>
                </a:schemeClr>
              </a:solidFill>
            </a:endParaRPr>
          </a:p>
          <a:p>
            <a:pPr lvl="1"/>
            <a:endParaRPr lang="en-US" sz="1600" b="0">
              <a:solidFill>
                <a:schemeClr val="tx1">
                  <a:lumMod val="85000"/>
                  <a:lumOff val="15000"/>
                </a:schemeClr>
              </a:solidFill>
            </a:endParaRPr>
          </a:p>
          <a:p>
            <a:pPr>
              <a:lnSpc>
                <a:spcPct val="110000"/>
              </a:lnSpc>
              <a:spcBef>
                <a:spcPts val="0"/>
              </a:spcBef>
              <a:spcAft>
                <a:spcPts val="800"/>
              </a:spcAft>
            </a:pPr>
            <a:r>
              <a:rPr lang="en-US" sz="1600">
                <a:solidFill>
                  <a:schemeClr val="tx1">
                    <a:lumMod val="75000"/>
                    <a:lumOff val="25000"/>
                  </a:schemeClr>
                </a:solidFill>
                <a:highlight>
                  <a:srgbClr val="FFFFFF"/>
                </a:highlight>
                <a:latin typeface="Abadi"/>
                <a:ea typeface="Calibri"/>
                <a:cs typeface="Times New Roman"/>
              </a:rPr>
              <a:t> </a:t>
            </a:r>
          </a:p>
        </p:txBody>
      </p:sp>
      <p:sp>
        <p:nvSpPr>
          <p:cNvPr id="3" name="TextBox 2">
            <a:extLst>
              <a:ext uri="{FF2B5EF4-FFF2-40B4-BE49-F238E27FC236}">
                <a16:creationId xmlns:a16="http://schemas.microsoft.com/office/drawing/2014/main" id="{2ED365CB-9664-27E2-E9F0-4D9896DAB1E7}"/>
              </a:ext>
            </a:extLst>
          </p:cNvPr>
          <p:cNvSpPr txBox="1"/>
          <p:nvPr/>
        </p:nvSpPr>
        <p:spPr>
          <a:xfrm>
            <a:off x="3224672" y="6073058"/>
            <a:ext cx="57501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*HSD is moving to sonomacounty-hsd.gov</a:t>
            </a:r>
            <a:endParaRPr lang="en-US" sz="2400" dirty="0"/>
          </a:p>
        </p:txBody>
      </p:sp>
    </p:spTree>
    <p:extLst>
      <p:ext uri="{BB962C8B-B14F-4D97-AF65-F5344CB8AC3E}">
        <p14:creationId xmlns:p14="http://schemas.microsoft.com/office/powerpoint/2010/main" val="1744420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hill with trees&#10;&#10;Description automatically generated with medium confidence">
            <a:extLst>
              <a:ext uri="{FF2B5EF4-FFF2-40B4-BE49-F238E27FC236}">
                <a16:creationId xmlns:a16="http://schemas.microsoft.com/office/drawing/2014/main" id="{377DA4B0-4B80-B6F9-A359-FCDBE113F56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822"/>
          <a:stretch/>
        </p:blipFill>
        <p:spPr>
          <a:xfrm>
            <a:off x="0" y="0"/>
            <a:ext cx="12214566" cy="6858000"/>
          </a:xfrm>
          <a:prstGeom prst="rect">
            <a:avLst/>
          </a:prstGeom>
        </p:spPr>
      </p:pic>
      <p:sp>
        <p:nvSpPr>
          <p:cNvPr id="3" name="Rectangle 2">
            <a:extLst>
              <a:ext uri="{FF2B5EF4-FFF2-40B4-BE49-F238E27FC236}">
                <a16:creationId xmlns:a16="http://schemas.microsoft.com/office/drawing/2014/main" id="{3619EFCC-7070-A7BA-1664-F47B976BD185}"/>
              </a:ext>
            </a:extLst>
          </p:cNvPr>
          <p:cNvSpPr/>
          <p:nvPr/>
        </p:nvSpPr>
        <p:spPr>
          <a:xfrm>
            <a:off x="-5154" y="0"/>
            <a:ext cx="12214566" cy="6858000"/>
          </a:xfrm>
          <a:prstGeom prst="rect">
            <a:avLst/>
          </a:prstGeom>
          <a:solidFill>
            <a:srgbClr val="378C81">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8171304-E628-F85B-1994-E1793F88F121}"/>
              </a:ext>
            </a:extLst>
          </p:cNvPr>
          <p:cNvSpPr txBox="1">
            <a:spLocks/>
          </p:cNvSpPr>
          <p:nvPr/>
        </p:nvSpPr>
        <p:spPr>
          <a:xfrm>
            <a:off x="1039368" y="2606040"/>
            <a:ext cx="10113264" cy="8229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solidFill>
                  <a:schemeClr val="bg1"/>
                </a:solidFill>
                <a:latin typeface="Abadi" panose="020B0604020104020204" pitchFamily="34" charset="0"/>
              </a:rPr>
              <a:t>Q&amp;A</a:t>
            </a:r>
          </a:p>
        </p:txBody>
      </p:sp>
      <p:sp>
        <p:nvSpPr>
          <p:cNvPr id="9" name="TextBox 8">
            <a:extLst>
              <a:ext uri="{FF2B5EF4-FFF2-40B4-BE49-F238E27FC236}">
                <a16:creationId xmlns:a16="http://schemas.microsoft.com/office/drawing/2014/main" id="{E59B9732-22E4-569F-EA10-75F30575D8AF}"/>
              </a:ext>
            </a:extLst>
          </p:cNvPr>
          <p:cNvSpPr txBox="1"/>
          <p:nvPr/>
        </p:nvSpPr>
        <p:spPr>
          <a:xfrm>
            <a:off x="0" y="6811535"/>
            <a:ext cx="11122800" cy="230832"/>
          </a:xfrm>
          <a:prstGeom prst="rect">
            <a:avLst/>
          </a:prstGeom>
          <a:noFill/>
        </p:spPr>
        <p:txBody>
          <a:bodyPr wrap="square" rtlCol="0">
            <a:spAutoFit/>
          </a:bodyPr>
          <a:lstStyle/>
          <a:p>
            <a:r>
              <a:rPr lang="en-US" sz="900">
                <a:hlinkClick r:id="rId4" tooltip="https://www.flickr.com/photos/23560963@N03/3631663282/"/>
              </a:rPr>
              <a:t>This Photo</a:t>
            </a:r>
            <a:r>
              <a:rPr lang="en-US" sz="900"/>
              <a:t> by Unknown Author is licensed under </a:t>
            </a:r>
            <a:r>
              <a:rPr lang="en-US" sz="900">
                <a:hlinkClick r:id="rId5" tooltip="https://creativecommons.org/licenses/by-nd/3.0/"/>
              </a:rPr>
              <a:t>CC BY-ND</a:t>
            </a:r>
            <a:endParaRPr lang="en-US" sz="900"/>
          </a:p>
        </p:txBody>
      </p:sp>
      <p:sp>
        <p:nvSpPr>
          <p:cNvPr id="12" name="Rectangle 11">
            <a:extLst>
              <a:ext uri="{FF2B5EF4-FFF2-40B4-BE49-F238E27FC236}">
                <a16:creationId xmlns:a16="http://schemas.microsoft.com/office/drawing/2014/main" id="{EC9324FB-0519-62F7-FE8D-64C5EA918309}"/>
              </a:ext>
            </a:extLst>
          </p:cNvPr>
          <p:cNvSpPr/>
          <p:nvPr/>
        </p:nvSpPr>
        <p:spPr>
          <a:xfrm>
            <a:off x="8839200" y="5162928"/>
            <a:ext cx="3065431" cy="15310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9DC91B4-283D-CB39-F933-E039EC750557}"/>
              </a:ext>
            </a:extLst>
          </p:cNvPr>
          <p:cNvPicPr>
            <a:picLocks noChangeAspect="1"/>
          </p:cNvPicPr>
          <p:nvPr/>
        </p:nvPicPr>
        <p:blipFill>
          <a:blip r:embed="rId6"/>
          <a:stretch>
            <a:fillRect/>
          </a:stretch>
        </p:blipFill>
        <p:spPr>
          <a:xfrm>
            <a:off x="10406729" y="5162929"/>
            <a:ext cx="1497902" cy="1531025"/>
          </a:xfrm>
          <a:prstGeom prst="rect">
            <a:avLst/>
          </a:prstGeom>
        </p:spPr>
      </p:pic>
      <p:pic>
        <p:nvPicPr>
          <p:cNvPr id="11" name="Picture 10">
            <a:extLst>
              <a:ext uri="{FF2B5EF4-FFF2-40B4-BE49-F238E27FC236}">
                <a16:creationId xmlns:a16="http://schemas.microsoft.com/office/drawing/2014/main" id="{ACD78FDD-4B8E-C0FB-754F-93F9CC68FD09}"/>
              </a:ext>
            </a:extLst>
          </p:cNvPr>
          <p:cNvPicPr>
            <a:picLocks noChangeAspect="1"/>
          </p:cNvPicPr>
          <p:nvPr/>
        </p:nvPicPr>
        <p:blipFill>
          <a:blip r:embed="rId7"/>
          <a:stretch>
            <a:fillRect/>
          </a:stretch>
        </p:blipFill>
        <p:spPr>
          <a:xfrm>
            <a:off x="9006580" y="6066646"/>
            <a:ext cx="1307937" cy="500428"/>
          </a:xfrm>
          <a:prstGeom prst="rect">
            <a:avLst/>
          </a:prstGeom>
        </p:spPr>
      </p:pic>
    </p:spTree>
    <p:extLst>
      <p:ext uri="{BB962C8B-B14F-4D97-AF65-F5344CB8AC3E}">
        <p14:creationId xmlns:p14="http://schemas.microsoft.com/office/powerpoint/2010/main" val="618473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72E3-4455-74AE-51F6-330D9F817B40}"/>
              </a:ext>
            </a:extLst>
          </p:cNvPr>
          <p:cNvSpPr>
            <a:spLocks noGrp="1"/>
          </p:cNvSpPr>
          <p:nvPr>
            <p:ph type="title"/>
          </p:nvPr>
        </p:nvSpPr>
        <p:spPr>
          <a:xfrm>
            <a:off x="521855" y="1143000"/>
            <a:ext cx="3200400" cy="2286000"/>
          </a:xfrm>
        </p:spPr>
        <p:txBody>
          <a:bodyPr>
            <a:normAutofit/>
          </a:bodyPr>
          <a:lstStyle/>
          <a:p>
            <a:r>
              <a:rPr lang="en-US" sz="4400">
                <a:latin typeface="Aptos" panose="020B0004020202020204" pitchFamily="34" charset="0"/>
              </a:rPr>
              <a:t>Agenda</a:t>
            </a:r>
          </a:p>
        </p:txBody>
      </p:sp>
      <p:sp>
        <p:nvSpPr>
          <p:cNvPr id="3" name="Content Placeholder 2">
            <a:extLst>
              <a:ext uri="{FF2B5EF4-FFF2-40B4-BE49-F238E27FC236}">
                <a16:creationId xmlns:a16="http://schemas.microsoft.com/office/drawing/2014/main" id="{743BDC43-67E4-0616-9279-0FF1A68489CC}"/>
              </a:ext>
            </a:extLst>
          </p:cNvPr>
          <p:cNvSpPr>
            <a:spLocks noGrp="1"/>
          </p:cNvSpPr>
          <p:nvPr>
            <p:ph idx="1"/>
          </p:nvPr>
        </p:nvSpPr>
        <p:spPr>
          <a:xfrm>
            <a:off x="4163438" y="297396"/>
            <a:ext cx="7129402" cy="6263208"/>
          </a:xfrm>
        </p:spPr>
        <p:txBody>
          <a:bodyPr vert="horz" lIns="0" tIns="45720" rIns="0" bIns="45720" rtlCol="0" anchor="t">
            <a:normAutofit fontScale="92500" lnSpcReduction="10000"/>
          </a:bodyPr>
          <a:lstStyle/>
          <a:p>
            <a:pPr>
              <a:buFont typeface="Arial" panose="020B0604020202020204" pitchFamily="34" charset="0"/>
              <a:buChar char="•"/>
            </a:pPr>
            <a:endParaRPr lang="en-US" sz="2800">
              <a:latin typeface="Aptos" panose="020B0004020202020204" pitchFamily="34" charset="0"/>
            </a:endParaRPr>
          </a:p>
          <a:p>
            <a:pPr>
              <a:buFont typeface="Arial" panose="020B0604020202020204" pitchFamily="34" charset="0"/>
              <a:buChar char="•"/>
            </a:pPr>
            <a:r>
              <a:rPr lang="en-US" sz="2800" dirty="0">
                <a:latin typeface="Aptos"/>
              </a:rPr>
              <a:t> Program Overview </a:t>
            </a:r>
          </a:p>
          <a:p>
            <a:pPr marL="566420" lvl="2">
              <a:buFont typeface="Arial" panose="020B0604020202020204" pitchFamily="34" charset="0"/>
              <a:buChar char="•"/>
            </a:pPr>
            <a:r>
              <a:rPr lang="en-US" sz="2400" dirty="0">
                <a:latin typeface="Aptos"/>
              </a:rPr>
              <a:t>Adult &amp; Aging and the Area Agency on Aging</a:t>
            </a:r>
          </a:p>
          <a:p>
            <a:pPr marL="566420" lvl="2">
              <a:buFont typeface="Arial" panose="020B0604020202020204" pitchFamily="34" charset="0"/>
              <a:buChar char="•"/>
            </a:pPr>
            <a:r>
              <a:rPr lang="en-US" sz="2400" dirty="0">
                <a:latin typeface="Aptos"/>
              </a:rPr>
              <a:t>Area Plan</a:t>
            </a:r>
          </a:p>
          <a:p>
            <a:pPr marL="566420" lvl="2">
              <a:buFont typeface="Arial" panose="020B0604020202020204" pitchFamily="34" charset="0"/>
              <a:buChar char="•"/>
            </a:pPr>
            <a:r>
              <a:rPr lang="en-US" sz="2400" dirty="0">
                <a:latin typeface="Aptos"/>
              </a:rPr>
              <a:t>Aging &amp; Disability Commission</a:t>
            </a:r>
          </a:p>
          <a:p>
            <a:pPr>
              <a:buFont typeface="Arial" panose="020B0604020202020204" pitchFamily="34" charset="0"/>
              <a:buChar char="•"/>
            </a:pPr>
            <a:r>
              <a:rPr lang="en-US" sz="2700" dirty="0">
                <a:latin typeface="Aptos"/>
              </a:rPr>
              <a:t> Data System</a:t>
            </a:r>
            <a:endParaRPr lang="en-US" sz="2800" dirty="0">
              <a:latin typeface="Aptos"/>
            </a:endParaRPr>
          </a:p>
          <a:p>
            <a:pPr>
              <a:buFont typeface="Arial" panose="020B0604020202020204" pitchFamily="34" charset="0"/>
              <a:buChar char="•"/>
            </a:pPr>
            <a:r>
              <a:rPr lang="en-US" sz="2800" dirty="0">
                <a:latin typeface="Aptos"/>
              </a:rPr>
              <a:t>FY 25/26 Contracts </a:t>
            </a:r>
            <a:endParaRPr lang="en-US"/>
          </a:p>
          <a:p>
            <a:pPr>
              <a:buFont typeface="Arial" panose="020B0604020202020204" pitchFamily="34" charset="0"/>
              <a:buChar char="•"/>
            </a:pPr>
            <a:r>
              <a:rPr lang="en-US" sz="2800" dirty="0">
                <a:latin typeface="Aptos"/>
              </a:rPr>
              <a:t> Fiscal Overview</a:t>
            </a:r>
            <a:endParaRPr lang="en-US" sz="2800">
              <a:latin typeface="Aptos" panose="020B0004020202020204" pitchFamily="34" charset="0"/>
            </a:endParaRPr>
          </a:p>
          <a:p>
            <a:pPr marL="566420" lvl="2">
              <a:buFont typeface="Arial" panose="020B0604020202020204" pitchFamily="34" charset="0"/>
              <a:buChar char="•"/>
            </a:pPr>
            <a:r>
              <a:rPr lang="en-US" sz="2400" dirty="0">
                <a:latin typeface="Aptos"/>
              </a:rPr>
              <a:t>Monitoring</a:t>
            </a:r>
          </a:p>
          <a:p>
            <a:pPr marL="566420" lvl="2">
              <a:buFont typeface="Arial" panose="020B0604020202020204" pitchFamily="34" charset="0"/>
              <a:buChar char="•"/>
            </a:pPr>
            <a:r>
              <a:rPr lang="en-US" sz="2400" dirty="0">
                <a:latin typeface="Aptos"/>
              </a:rPr>
              <a:t>Budget Management &amp; Modifications</a:t>
            </a:r>
          </a:p>
          <a:p>
            <a:pPr marL="566420" lvl="2">
              <a:buFont typeface="Arial" panose="020B0604020202020204" pitchFamily="34" charset="0"/>
              <a:buChar char="•"/>
            </a:pPr>
            <a:r>
              <a:rPr lang="en-US" sz="2400" dirty="0">
                <a:latin typeface="Aptos"/>
              </a:rPr>
              <a:t>Invoicing</a:t>
            </a:r>
          </a:p>
          <a:p>
            <a:pPr marL="566420" lvl="2">
              <a:buFont typeface="Arial" panose="020B0604020202020204" pitchFamily="34" charset="0"/>
              <a:buChar char="•"/>
            </a:pPr>
            <a:r>
              <a:rPr lang="en-US" sz="2400" dirty="0">
                <a:latin typeface="Aptos"/>
              </a:rPr>
              <a:t>Closeouts</a:t>
            </a:r>
          </a:p>
          <a:p>
            <a:pPr>
              <a:buFont typeface="Arial" panose="020B0604020202020204" pitchFamily="34" charset="0"/>
              <a:buChar char="•"/>
            </a:pPr>
            <a:r>
              <a:rPr lang="en-US" sz="2800" dirty="0">
                <a:latin typeface="Aptos"/>
              </a:rPr>
              <a:t> Next Meeting </a:t>
            </a:r>
          </a:p>
          <a:p>
            <a:pPr>
              <a:buFont typeface="Arial" panose="020B0604020202020204" pitchFamily="34" charset="0"/>
              <a:buChar char="•"/>
            </a:pPr>
            <a:r>
              <a:rPr lang="en-US" sz="2800" dirty="0">
                <a:latin typeface="Aptos"/>
              </a:rPr>
              <a:t>Q&amp;A</a:t>
            </a:r>
          </a:p>
          <a:p>
            <a:pPr marL="0" indent="0">
              <a:buNone/>
            </a:pPr>
            <a:endParaRPr lang="en-US">
              <a:latin typeface="Aptos" panose="020B0004020202020204" pitchFamily="34" charset="0"/>
            </a:endParaRPr>
          </a:p>
        </p:txBody>
      </p:sp>
      <p:pic>
        <p:nvPicPr>
          <p:cNvPr id="5" name="Picture 4">
            <a:extLst>
              <a:ext uri="{FF2B5EF4-FFF2-40B4-BE49-F238E27FC236}">
                <a16:creationId xmlns:a16="http://schemas.microsoft.com/office/drawing/2014/main" id="{52E478B3-8C63-B7DE-DCD7-349AC2740AB9}"/>
              </a:ext>
            </a:extLst>
          </p:cNvPr>
          <p:cNvPicPr>
            <a:picLocks noChangeAspect="1"/>
          </p:cNvPicPr>
          <p:nvPr/>
        </p:nvPicPr>
        <p:blipFill>
          <a:blip r:embed="rId3"/>
          <a:stretch>
            <a:fillRect/>
          </a:stretch>
        </p:blipFill>
        <p:spPr>
          <a:xfrm>
            <a:off x="10406729" y="5029579"/>
            <a:ext cx="1497902" cy="1531025"/>
          </a:xfrm>
          <a:prstGeom prst="rect">
            <a:avLst/>
          </a:prstGeom>
        </p:spPr>
      </p:pic>
      <p:pic>
        <p:nvPicPr>
          <p:cNvPr id="6" name="Picture 5">
            <a:extLst>
              <a:ext uri="{FF2B5EF4-FFF2-40B4-BE49-F238E27FC236}">
                <a16:creationId xmlns:a16="http://schemas.microsoft.com/office/drawing/2014/main" id="{209CED94-C181-C503-F994-028BB341DD11}"/>
              </a:ext>
            </a:extLst>
          </p:cNvPr>
          <p:cNvPicPr>
            <a:picLocks noChangeAspect="1"/>
          </p:cNvPicPr>
          <p:nvPr/>
        </p:nvPicPr>
        <p:blipFill>
          <a:blip r:embed="rId4"/>
          <a:stretch>
            <a:fillRect/>
          </a:stretch>
        </p:blipFill>
        <p:spPr>
          <a:xfrm>
            <a:off x="9006580" y="5971396"/>
            <a:ext cx="1307937" cy="500428"/>
          </a:xfrm>
          <a:prstGeom prst="rect">
            <a:avLst/>
          </a:prstGeom>
        </p:spPr>
      </p:pic>
    </p:spTree>
    <p:extLst>
      <p:ext uri="{BB962C8B-B14F-4D97-AF65-F5344CB8AC3E}">
        <p14:creationId xmlns:p14="http://schemas.microsoft.com/office/powerpoint/2010/main" val="157765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B3DC-A785-8462-EDA7-09780F98514A}"/>
              </a:ext>
            </a:extLst>
          </p:cNvPr>
          <p:cNvSpPr>
            <a:spLocks noGrp="1"/>
          </p:cNvSpPr>
          <p:nvPr>
            <p:ph type="title"/>
          </p:nvPr>
        </p:nvSpPr>
        <p:spPr>
          <a:xfrm>
            <a:off x="379379" y="2286000"/>
            <a:ext cx="3200400" cy="2286000"/>
          </a:xfrm>
        </p:spPr>
        <p:txBody>
          <a:bodyPr>
            <a:normAutofit fontScale="90000"/>
          </a:bodyPr>
          <a:lstStyle/>
          <a:p>
            <a:pPr algn="ctr"/>
            <a:r>
              <a:rPr lang="en-US" sz="4400">
                <a:latin typeface="Aptos" panose="020B0004020202020204" pitchFamily="34" charset="0"/>
              </a:rPr>
              <a:t>Sonoma County </a:t>
            </a:r>
            <a:br>
              <a:rPr lang="en-US" sz="4400">
                <a:latin typeface="Aptos" panose="020B0004020202020204" pitchFamily="34" charset="0"/>
              </a:rPr>
            </a:br>
            <a:r>
              <a:rPr lang="en-US" sz="4400">
                <a:latin typeface="Aptos" panose="020B0004020202020204" pitchFamily="34" charset="0"/>
              </a:rPr>
              <a:t>Human Services Department</a:t>
            </a:r>
          </a:p>
        </p:txBody>
      </p:sp>
      <p:sp>
        <p:nvSpPr>
          <p:cNvPr id="15" name="Content Placeholder 14">
            <a:extLst>
              <a:ext uri="{FF2B5EF4-FFF2-40B4-BE49-F238E27FC236}">
                <a16:creationId xmlns:a16="http://schemas.microsoft.com/office/drawing/2014/main" id="{216CD3A7-7CA2-3293-D46C-D018EC67AE01}"/>
              </a:ext>
            </a:extLst>
          </p:cNvPr>
          <p:cNvSpPr>
            <a:spLocks noGrp="1"/>
          </p:cNvSpPr>
          <p:nvPr>
            <p:ph idx="1"/>
          </p:nvPr>
        </p:nvSpPr>
        <p:spPr>
          <a:xfrm>
            <a:off x="4289898" y="1455258"/>
            <a:ext cx="7522723" cy="3947484"/>
          </a:xfrm>
        </p:spPr>
        <p:txBody>
          <a:bodyPr>
            <a:normAutofit/>
          </a:bodyPr>
          <a:lstStyle/>
          <a:p>
            <a:pPr algn="ctr">
              <a:spcBef>
                <a:spcPts val="0"/>
              </a:spcBef>
              <a:spcAft>
                <a:spcPts val="0"/>
              </a:spcAft>
            </a:pPr>
            <a:r>
              <a:rPr lang="en-US" sz="3600" b="1">
                <a:latin typeface="Aptos" panose="020B0004020202020204" pitchFamily="34" charset="0"/>
              </a:rPr>
              <a:t>Angela Stuckmann</a:t>
            </a:r>
          </a:p>
          <a:p>
            <a:pPr algn="ctr">
              <a:spcBef>
                <a:spcPts val="0"/>
              </a:spcBef>
              <a:spcAft>
                <a:spcPts val="0"/>
              </a:spcAft>
            </a:pPr>
            <a:r>
              <a:rPr lang="en-US" sz="2400">
                <a:latin typeface="Aptos" panose="020B0004020202020204" pitchFamily="34" charset="0"/>
              </a:rPr>
              <a:t>Department Director</a:t>
            </a:r>
          </a:p>
          <a:p>
            <a:endParaRPr lang="en-US" sz="2400" b="1">
              <a:latin typeface="Aptos" panose="020B0004020202020204" pitchFamily="34" charset="0"/>
            </a:endParaRPr>
          </a:p>
          <a:p>
            <a:r>
              <a:rPr lang="en-US" sz="2400" b="1">
                <a:latin typeface="Aptos" panose="020B0004020202020204" pitchFamily="34" charset="0"/>
              </a:rPr>
              <a:t>Divisions of the Human Services Department (HSD):</a:t>
            </a:r>
          </a:p>
          <a:p>
            <a:pPr lvl="1"/>
            <a:r>
              <a:rPr lang="en-US" sz="2000">
                <a:latin typeface="Aptos" panose="020B0004020202020204" pitchFamily="34" charset="0"/>
              </a:rPr>
              <a:t>Adult &amp; Aging (A&amp;A)</a:t>
            </a:r>
          </a:p>
          <a:p>
            <a:pPr lvl="1"/>
            <a:r>
              <a:rPr lang="en-US" sz="2000">
                <a:latin typeface="Aptos" panose="020B0004020202020204" pitchFamily="34" charset="0"/>
              </a:rPr>
              <a:t>Economic Assistance (EA)</a:t>
            </a:r>
          </a:p>
          <a:p>
            <a:pPr lvl="1"/>
            <a:r>
              <a:rPr lang="en-US" sz="2000">
                <a:latin typeface="Aptos" panose="020B0004020202020204" pitchFamily="34" charset="0"/>
              </a:rPr>
              <a:t>Employment &amp; Training (E&amp;T)</a:t>
            </a:r>
          </a:p>
          <a:p>
            <a:pPr lvl="1"/>
            <a:r>
              <a:rPr lang="en-US" sz="2000">
                <a:latin typeface="Aptos" panose="020B0004020202020204" pitchFamily="34" charset="0"/>
              </a:rPr>
              <a:t>Family, Youth &amp; Children’s Services (FYC)</a:t>
            </a:r>
          </a:p>
          <a:p>
            <a:pPr lvl="1"/>
            <a:r>
              <a:rPr lang="en-US" sz="2000">
                <a:latin typeface="Aptos" panose="020B0004020202020204" pitchFamily="34" charset="0"/>
              </a:rPr>
              <a:t>Administrative Services</a:t>
            </a:r>
          </a:p>
        </p:txBody>
      </p:sp>
    </p:spTree>
    <p:extLst>
      <p:ext uri="{BB962C8B-B14F-4D97-AF65-F5344CB8AC3E}">
        <p14:creationId xmlns:p14="http://schemas.microsoft.com/office/powerpoint/2010/main" val="221921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9D047-C564-0C98-E5F4-7DF829F237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1ABDD-25AD-D08A-F41B-344A9BDBC52F}"/>
              </a:ext>
            </a:extLst>
          </p:cNvPr>
          <p:cNvSpPr>
            <a:spLocks noGrp="1"/>
          </p:cNvSpPr>
          <p:nvPr>
            <p:ph type="title"/>
          </p:nvPr>
        </p:nvSpPr>
        <p:spPr>
          <a:xfrm>
            <a:off x="431630" y="1420654"/>
            <a:ext cx="3200400" cy="1998617"/>
          </a:xfrm>
        </p:spPr>
        <p:txBody>
          <a:bodyPr>
            <a:normAutofit/>
          </a:bodyPr>
          <a:lstStyle/>
          <a:p>
            <a:pPr algn="ctr"/>
            <a:r>
              <a:rPr lang="en-US" sz="4400">
                <a:latin typeface="Aptos" panose="020B0004020202020204" pitchFamily="34" charset="0"/>
              </a:rPr>
              <a:t>HSD – Adult &amp; Aging Division</a:t>
            </a:r>
          </a:p>
        </p:txBody>
      </p:sp>
      <p:sp>
        <p:nvSpPr>
          <p:cNvPr id="15" name="Content Placeholder 14">
            <a:extLst>
              <a:ext uri="{FF2B5EF4-FFF2-40B4-BE49-F238E27FC236}">
                <a16:creationId xmlns:a16="http://schemas.microsoft.com/office/drawing/2014/main" id="{C00A659D-17A2-AB7D-E754-DF4539A0F257}"/>
              </a:ext>
            </a:extLst>
          </p:cNvPr>
          <p:cNvSpPr>
            <a:spLocks noGrp="1"/>
          </p:cNvSpPr>
          <p:nvPr>
            <p:ph idx="1"/>
          </p:nvPr>
        </p:nvSpPr>
        <p:spPr>
          <a:xfrm>
            <a:off x="4289898" y="126459"/>
            <a:ext cx="7636213" cy="6585625"/>
          </a:xfrm>
        </p:spPr>
        <p:txBody>
          <a:bodyPr>
            <a:normAutofit fontScale="85000" lnSpcReduction="10000"/>
          </a:bodyPr>
          <a:lstStyle/>
          <a:p>
            <a:pPr algn="ctr">
              <a:spcBef>
                <a:spcPts val="0"/>
              </a:spcBef>
              <a:spcAft>
                <a:spcPts val="0"/>
              </a:spcAft>
            </a:pPr>
            <a:r>
              <a:rPr lang="en-US" sz="3600" b="1">
                <a:latin typeface="Aptos" panose="020B0004020202020204" pitchFamily="34" charset="0"/>
              </a:rPr>
              <a:t>Paul Dunaway</a:t>
            </a:r>
          </a:p>
          <a:p>
            <a:pPr algn="ctr">
              <a:spcBef>
                <a:spcPts val="0"/>
              </a:spcBef>
              <a:spcAft>
                <a:spcPts val="0"/>
              </a:spcAft>
            </a:pPr>
            <a:r>
              <a:rPr lang="en-US" sz="2600">
                <a:latin typeface="Aptos" panose="020B0004020202020204" pitchFamily="34" charset="0"/>
              </a:rPr>
              <a:t>Division Director of Adult &amp; Aging</a:t>
            </a:r>
          </a:p>
          <a:p>
            <a:pPr algn="ctr">
              <a:spcBef>
                <a:spcPts val="0"/>
              </a:spcBef>
              <a:spcAft>
                <a:spcPts val="0"/>
              </a:spcAft>
            </a:pPr>
            <a:r>
              <a:rPr lang="en-US" sz="2600">
                <a:latin typeface="Aptos" panose="020B0004020202020204" pitchFamily="34" charset="0"/>
              </a:rPr>
              <a:t>Director of Area Agency on Aging</a:t>
            </a:r>
          </a:p>
          <a:p>
            <a:endParaRPr lang="en-US" sz="800" b="1">
              <a:latin typeface="Aptos" panose="020B0004020202020204" pitchFamily="34" charset="0"/>
            </a:endParaRPr>
          </a:p>
          <a:p>
            <a:pPr marL="0" indent="0">
              <a:buNone/>
            </a:pPr>
            <a:r>
              <a:rPr lang="en-US" sz="3100" b="1" u="sng">
                <a:latin typeface="Aptos" panose="020B0004020202020204" pitchFamily="34" charset="0"/>
              </a:rPr>
              <a:t>Direct Services: </a:t>
            </a:r>
          </a:p>
          <a:p>
            <a:pPr>
              <a:buFont typeface="Arial" panose="020B0604020202020204" pitchFamily="34" charset="0"/>
              <a:buChar char="•"/>
            </a:pPr>
            <a:r>
              <a:rPr lang="en-US" sz="2600">
                <a:latin typeface="Aptos" panose="020B0004020202020204" pitchFamily="34" charset="0"/>
              </a:rPr>
              <a:t>Adult Protective Services </a:t>
            </a:r>
          </a:p>
          <a:p>
            <a:pPr>
              <a:buFont typeface="Arial" panose="020B0604020202020204" pitchFamily="34" charset="0"/>
              <a:buChar char="•"/>
            </a:pPr>
            <a:r>
              <a:rPr lang="en-US" sz="2600">
                <a:latin typeface="Aptos" panose="020B0004020202020204" pitchFamily="34" charset="0"/>
              </a:rPr>
              <a:t>Long Term Services &amp; Supports </a:t>
            </a:r>
          </a:p>
          <a:p>
            <a:pPr>
              <a:buFont typeface="Arial" panose="020B0604020202020204" pitchFamily="34" charset="0"/>
              <a:buChar char="•"/>
            </a:pPr>
            <a:r>
              <a:rPr lang="en-US" sz="2600">
                <a:latin typeface="Aptos" panose="020B0004020202020204" pitchFamily="34" charset="0"/>
              </a:rPr>
              <a:t>Community Services</a:t>
            </a:r>
          </a:p>
          <a:p>
            <a:pPr>
              <a:buFont typeface="Arial" panose="020B0604020202020204" pitchFamily="34" charset="0"/>
              <a:buChar char="•"/>
            </a:pPr>
            <a:r>
              <a:rPr lang="en-US" sz="2600">
                <a:latin typeface="Aptos" panose="020B0004020202020204" pitchFamily="34" charset="0"/>
              </a:rPr>
              <a:t>Veterans Service Office </a:t>
            </a:r>
          </a:p>
          <a:p>
            <a:pPr>
              <a:buFont typeface="Arial" panose="020B0604020202020204" pitchFamily="34" charset="0"/>
              <a:buChar char="•"/>
            </a:pPr>
            <a:r>
              <a:rPr lang="en-US" sz="2600">
                <a:latin typeface="Aptos" panose="020B0004020202020204" pitchFamily="34" charset="0"/>
              </a:rPr>
              <a:t>Public Administrator, Public Guardian, Public Conservator </a:t>
            </a:r>
          </a:p>
          <a:p>
            <a:pPr marL="0" indent="0">
              <a:buNone/>
            </a:pPr>
            <a:endParaRPr lang="en-US" sz="200" b="1" u="sng">
              <a:latin typeface="Aptos" panose="020B0004020202020204" pitchFamily="34" charset="0"/>
            </a:endParaRPr>
          </a:p>
          <a:p>
            <a:pPr marL="0" indent="0">
              <a:buNone/>
            </a:pPr>
            <a:r>
              <a:rPr lang="en-US" sz="2800" b="1" u="sng">
                <a:latin typeface="Aptos" panose="020B0004020202020204" pitchFamily="34" charset="0"/>
              </a:rPr>
              <a:t>Community Services &amp; Initiatives:</a:t>
            </a:r>
          </a:p>
          <a:p>
            <a:pPr>
              <a:buFont typeface="Arial" panose="020B0604020202020204" pitchFamily="34" charset="0"/>
              <a:buChar char="•"/>
            </a:pPr>
            <a:r>
              <a:rPr lang="en-US" sz="2800">
                <a:latin typeface="Aptos" panose="020B0004020202020204" pitchFamily="34" charset="0"/>
              </a:rPr>
              <a:t>Area Agency On Aging </a:t>
            </a:r>
          </a:p>
          <a:p>
            <a:pPr>
              <a:buFont typeface="Arial" panose="020B0604020202020204" pitchFamily="34" charset="0"/>
              <a:buChar char="•"/>
            </a:pPr>
            <a:r>
              <a:rPr lang="en-US" sz="2800">
                <a:latin typeface="Aptos" panose="020B0004020202020204" pitchFamily="34" charset="0"/>
              </a:rPr>
              <a:t>Aging &amp; Disability Resource Hub</a:t>
            </a:r>
          </a:p>
          <a:p>
            <a:pPr>
              <a:buFont typeface="Arial" panose="020B0604020202020204" pitchFamily="34" charset="0"/>
              <a:buChar char="•"/>
            </a:pPr>
            <a:r>
              <a:rPr lang="en-US" sz="2800">
                <a:latin typeface="Aptos" panose="020B0004020202020204" pitchFamily="34" charset="0"/>
              </a:rPr>
              <a:t>Local Master Plan On Aging</a:t>
            </a:r>
          </a:p>
          <a:p>
            <a:pPr>
              <a:buFont typeface="Arial" panose="020B0604020202020204" pitchFamily="34" charset="0"/>
              <a:buChar char="•"/>
            </a:pPr>
            <a:r>
              <a:rPr lang="en-US" sz="2800">
                <a:latin typeface="Aptos" panose="020B0004020202020204" pitchFamily="34" charset="0"/>
              </a:rPr>
              <a:t>Local Aging And Disability Action Plan</a:t>
            </a:r>
          </a:p>
          <a:p>
            <a:pPr>
              <a:buFont typeface="Arial" panose="020B0604020202020204" pitchFamily="34" charset="0"/>
              <a:buChar char="•"/>
            </a:pPr>
            <a:endParaRPr lang="en-US" sz="2600">
              <a:latin typeface="Aptos" panose="020B0004020202020204" pitchFamily="34" charset="0"/>
            </a:endParaRPr>
          </a:p>
        </p:txBody>
      </p:sp>
    </p:spTree>
    <p:extLst>
      <p:ext uri="{BB962C8B-B14F-4D97-AF65-F5344CB8AC3E}">
        <p14:creationId xmlns:p14="http://schemas.microsoft.com/office/powerpoint/2010/main" val="163870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70722-64FA-C847-3043-C754593FE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DCD25D-E3B9-E003-FF33-3A953324A628}"/>
              </a:ext>
            </a:extLst>
          </p:cNvPr>
          <p:cNvSpPr>
            <a:spLocks noGrp="1"/>
          </p:cNvSpPr>
          <p:nvPr>
            <p:ph type="title"/>
          </p:nvPr>
        </p:nvSpPr>
        <p:spPr/>
        <p:txBody>
          <a:bodyPr>
            <a:normAutofit/>
          </a:bodyPr>
          <a:lstStyle/>
          <a:p>
            <a:pPr algn="ctr"/>
            <a:r>
              <a:rPr lang="en-US" sz="4400">
                <a:latin typeface="Aptos" panose="020B0004020202020204" pitchFamily="34" charset="0"/>
              </a:rPr>
              <a:t>Sonoma County Human Services</a:t>
            </a:r>
            <a:br>
              <a:rPr lang="en-US" sz="4400">
                <a:latin typeface="Aptos" panose="020B0004020202020204" pitchFamily="34" charset="0"/>
              </a:rPr>
            </a:br>
            <a:r>
              <a:rPr lang="en-US" sz="4400">
                <a:latin typeface="Aptos" panose="020B0004020202020204" pitchFamily="34" charset="0"/>
              </a:rPr>
              <a:t>Adult &amp; Aging Division</a:t>
            </a:r>
          </a:p>
        </p:txBody>
      </p:sp>
      <p:pic>
        <p:nvPicPr>
          <p:cNvPr id="7" name="Picture 6" descr="Graphical user interface, chart, treemap chart&#10;&#10;AI-generated content may be incorrect.">
            <a:extLst>
              <a:ext uri="{FF2B5EF4-FFF2-40B4-BE49-F238E27FC236}">
                <a16:creationId xmlns:a16="http://schemas.microsoft.com/office/drawing/2014/main" id="{F86D3E5C-E872-9353-775E-86C2050C3994}"/>
              </a:ext>
            </a:extLst>
          </p:cNvPr>
          <p:cNvPicPr>
            <a:picLocks noChangeAspect="1"/>
          </p:cNvPicPr>
          <p:nvPr/>
        </p:nvPicPr>
        <p:blipFill>
          <a:blip r:embed="rId3">
            <a:clrChange>
              <a:clrFrom>
                <a:srgbClr val="FFFFFF"/>
              </a:clrFrom>
              <a:clrTo>
                <a:srgbClr val="FFFFFF">
                  <a:alpha val="0"/>
                </a:srgbClr>
              </a:clrTo>
            </a:clrChange>
          </a:blip>
          <a:srcRect t="36854" b="-304"/>
          <a:stretch>
            <a:fillRect/>
          </a:stretch>
        </p:blipFill>
        <p:spPr>
          <a:xfrm>
            <a:off x="363737" y="2223262"/>
            <a:ext cx="11525486" cy="3271706"/>
          </a:xfrm>
          <a:prstGeom prst="rect">
            <a:avLst/>
          </a:prstGeom>
        </p:spPr>
      </p:pic>
    </p:spTree>
    <p:extLst>
      <p:ext uri="{BB962C8B-B14F-4D97-AF65-F5344CB8AC3E}">
        <p14:creationId xmlns:p14="http://schemas.microsoft.com/office/powerpoint/2010/main" val="423209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123EE-E02A-A912-3B4C-9275397C5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DC2AD-1EBD-BAA5-7D8F-67D4056809F5}"/>
              </a:ext>
            </a:extLst>
          </p:cNvPr>
          <p:cNvSpPr>
            <a:spLocks noGrp="1"/>
          </p:cNvSpPr>
          <p:nvPr>
            <p:ph type="title"/>
          </p:nvPr>
        </p:nvSpPr>
        <p:spPr>
          <a:xfrm>
            <a:off x="1029031" y="559901"/>
            <a:ext cx="10133937" cy="696500"/>
          </a:xfrm>
        </p:spPr>
        <p:txBody>
          <a:bodyPr>
            <a:normAutofit/>
          </a:bodyPr>
          <a:lstStyle/>
          <a:p>
            <a:pPr algn="ctr"/>
            <a:r>
              <a:rPr lang="en-US" sz="4400">
                <a:latin typeface="Aptos" panose="020B0004020202020204" pitchFamily="34" charset="0"/>
              </a:rPr>
              <a:t>Area Agency on Aging </a:t>
            </a:r>
          </a:p>
        </p:txBody>
      </p:sp>
      <p:sp>
        <p:nvSpPr>
          <p:cNvPr id="6" name="TextBox 5">
            <a:extLst>
              <a:ext uri="{FF2B5EF4-FFF2-40B4-BE49-F238E27FC236}">
                <a16:creationId xmlns:a16="http://schemas.microsoft.com/office/drawing/2014/main" id="{2FDE1F33-F4CD-0518-DCBA-357A40F3D1AB}"/>
              </a:ext>
            </a:extLst>
          </p:cNvPr>
          <p:cNvSpPr txBox="1"/>
          <p:nvPr/>
        </p:nvSpPr>
        <p:spPr>
          <a:xfrm>
            <a:off x="282101" y="1896894"/>
            <a:ext cx="4416359" cy="4401205"/>
          </a:xfrm>
          <a:prstGeom prst="rect">
            <a:avLst/>
          </a:prstGeom>
          <a:noFill/>
        </p:spPr>
        <p:txBody>
          <a:bodyPr wrap="square" rtlCol="0">
            <a:spAutoFit/>
          </a:bodyPr>
          <a:lstStyle/>
          <a:p>
            <a:r>
              <a:rPr lang="en-US" sz="2000" b="1">
                <a:latin typeface="Aptos" panose="020B0004020202020204" pitchFamily="34" charset="0"/>
              </a:rPr>
              <a:t>Paul Dunaway</a:t>
            </a:r>
          </a:p>
          <a:p>
            <a:r>
              <a:rPr lang="en-US" sz="2000">
                <a:latin typeface="Aptos" panose="020B0004020202020204" pitchFamily="34" charset="0"/>
              </a:rPr>
              <a:t>Division Director of Adult &amp; Aging</a:t>
            </a:r>
          </a:p>
          <a:p>
            <a:r>
              <a:rPr lang="en-US" sz="2000">
                <a:latin typeface="Aptos" panose="020B0004020202020204" pitchFamily="34" charset="0"/>
              </a:rPr>
              <a:t>Director of Area Agency on Aging</a:t>
            </a:r>
          </a:p>
          <a:p>
            <a:endParaRPr lang="en-US" sz="2000">
              <a:latin typeface="Aptos" panose="020B0004020202020204" pitchFamily="34" charset="0"/>
            </a:endParaRPr>
          </a:p>
          <a:p>
            <a:r>
              <a:rPr lang="en-US" sz="2000" b="1">
                <a:latin typeface="Aptos" panose="020B0004020202020204" pitchFamily="34" charset="0"/>
              </a:rPr>
              <a:t>Sara Avery</a:t>
            </a:r>
          </a:p>
          <a:p>
            <a:r>
              <a:rPr lang="en-US" sz="2000">
                <a:latin typeface="Aptos" panose="020B0004020202020204" pitchFamily="34" charset="0"/>
              </a:rPr>
              <a:t>Community &amp; Admin Services Section Manager</a:t>
            </a:r>
          </a:p>
          <a:p>
            <a:endParaRPr lang="en-US" sz="2000">
              <a:latin typeface="Aptos" panose="020B0004020202020204" pitchFamily="34" charset="0"/>
            </a:endParaRPr>
          </a:p>
          <a:p>
            <a:r>
              <a:rPr lang="en-US" sz="2000" b="1">
                <a:latin typeface="Aptos" panose="020B0004020202020204" pitchFamily="34" charset="0"/>
              </a:rPr>
              <a:t>Cody Milner</a:t>
            </a:r>
          </a:p>
          <a:p>
            <a:r>
              <a:rPr lang="en-US" sz="2000">
                <a:latin typeface="Aptos" panose="020B0004020202020204" pitchFamily="34" charset="0"/>
              </a:rPr>
              <a:t>Community Services Program Manager</a:t>
            </a:r>
          </a:p>
          <a:p>
            <a:endParaRPr lang="en-US" sz="2000">
              <a:latin typeface="Aptos" panose="020B0004020202020204" pitchFamily="34" charset="0"/>
            </a:endParaRPr>
          </a:p>
          <a:p>
            <a:r>
              <a:rPr lang="en-US" sz="2000" b="1">
                <a:latin typeface="Aptos" panose="020B0004020202020204" pitchFamily="34" charset="0"/>
              </a:rPr>
              <a:t>Joni Huntsperger </a:t>
            </a:r>
          </a:p>
          <a:p>
            <a:r>
              <a:rPr lang="en-US" sz="2000">
                <a:latin typeface="Aptos" panose="020B0004020202020204" pitchFamily="34" charset="0"/>
              </a:rPr>
              <a:t>MPA and LADAP Program Manager</a:t>
            </a:r>
          </a:p>
        </p:txBody>
      </p:sp>
      <p:sp>
        <p:nvSpPr>
          <p:cNvPr id="7" name="TextBox 6">
            <a:extLst>
              <a:ext uri="{FF2B5EF4-FFF2-40B4-BE49-F238E27FC236}">
                <a16:creationId xmlns:a16="http://schemas.microsoft.com/office/drawing/2014/main" id="{254603E2-B005-823A-D950-9C655F61B10C}"/>
              </a:ext>
            </a:extLst>
          </p:cNvPr>
          <p:cNvSpPr txBox="1"/>
          <p:nvPr/>
        </p:nvSpPr>
        <p:spPr>
          <a:xfrm>
            <a:off x="4698460" y="1896894"/>
            <a:ext cx="4686026" cy="3447098"/>
          </a:xfrm>
          <a:prstGeom prst="rect">
            <a:avLst/>
          </a:prstGeom>
          <a:noFill/>
        </p:spPr>
        <p:txBody>
          <a:bodyPr wrap="none" rtlCol="0">
            <a:spAutoFit/>
          </a:bodyPr>
          <a:lstStyle/>
          <a:p>
            <a:r>
              <a:rPr lang="en-US" sz="2000" b="1">
                <a:latin typeface="Aptos" panose="020B0004020202020204" pitchFamily="34" charset="0"/>
              </a:rPr>
              <a:t>Kathleen Cortez</a:t>
            </a:r>
          </a:p>
          <a:p>
            <a:r>
              <a:rPr lang="en-US" sz="2000">
                <a:latin typeface="Aptos" panose="020B0004020202020204" pitchFamily="34" charset="0"/>
              </a:rPr>
              <a:t>Program Planning and Evaluation Analyst</a:t>
            </a:r>
          </a:p>
          <a:p>
            <a:endParaRPr lang="en-US" sz="2000">
              <a:latin typeface="Aptos" panose="020B0004020202020204" pitchFamily="34" charset="0"/>
            </a:endParaRPr>
          </a:p>
          <a:p>
            <a:r>
              <a:rPr lang="en-US" sz="2000" b="1">
                <a:latin typeface="Aptos" panose="020B0004020202020204" pitchFamily="34" charset="0"/>
              </a:rPr>
              <a:t>Annie Silverman</a:t>
            </a:r>
          </a:p>
          <a:p>
            <a:r>
              <a:rPr lang="en-US" sz="2000">
                <a:latin typeface="Aptos" panose="020B0004020202020204" pitchFamily="34" charset="0"/>
              </a:rPr>
              <a:t>Program Planning and Evaluation Analyst</a:t>
            </a:r>
          </a:p>
          <a:p>
            <a:endParaRPr lang="en-US" sz="2000">
              <a:latin typeface="Aptos" panose="020B0004020202020204" pitchFamily="34" charset="0"/>
            </a:endParaRPr>
          </a:p>
          <a:p>
            <a:r>
              <a:rPr lang="en-US" sz="2000" b="1">
                <a:latin typeface="Aptos" panose="020B0004020202020204" pitchFamily="34" charset="0"/>
              </a:rPr>
              <a:t>CB Wohl</a:t>
            </a:r>
          </a:p>
          <a:p>
            <a:r>
              <a:rPr lang="en-US" sz="2000">
                <a:latin typeface="Aptos" panose="020B0004020202020204" pitchFamily="34" charset="0"/>
              </a:rPr>
              <a:t>Program Planning and Evaluation Analyst</a:t>
            </a:r>
          </a:p>
          <a:p>
            <a:endParaRPr lang="en-US" sz="2000" b="1">
              <a:latin typeface="Aptos" panose="020B0004020202020204" pitchFamily="34" charset="0"/>
            </a:endParaRPr>
          </a:p>
          <a:p>
            <a:r>
              <a:rPr lang="en-US" sz="2000" b="1">
                <a:latin typeface="Aptos" panose="020B0004020202020204" pitchFamily="34" charset="0"/>
              </a:rPr>
              <a:t>Betsey Harper</a:t>
            </a:r>
          </a:p>
          <a:p>
            <a:r>
              <a:rPr lang="en-US" sz="2000">
                <a:latin typeface="Aptos" panose="020B0004020202020204" pitchFamily="34" charset="0"/>
              </a:rPr>
              <a:t>Program Planning and Evaluation Analyst</a:t>
            </a:r>
          </a:p>
        </p:txBody>
      </p:sp>
      <p:sp>
        <p:nvSpPr>
          <p:cNvPr id="8" name="TextBox 7">
            <a:extLst>
              <a:ext uri="{FF2B5EF4-FFF2-40B4-BE49-F238E27FC236}">
                <a16:creationId xmlns:a16="http://schemas.microsoft.com/office/drawing/2014/main" id="{8097A2EC-979E-3F51-26DF-AC28E28BC341}"/>
              </a:ext>
            </a:extLst>
          </p:cNvPr>
          <p:cNvSpPr txBox="1"/>
          <p:nvPr/>
        </p:nvSpPr>
        <p:spPr>
          <a:xfrm>
            <a:off x="9484468" y="2013626"/>
            <a:ext cx="2425432" cy="1938992"/>
          </a:xfrm>
          <a:prstGeom prst="rect">
            <a:avLst/>
          </a:prstGeom>
          <a:noFill/>
        </p:spPr>
        <p:txBody>
          <a:bodyPr wrap="square" rtlCol="0">
            <a:spAutoFit/>
          </a:bodyPr>
          <a:lstStyle/>
          <a:p>
            <a:r>
              <a:rPr lang="en-US" sz="2000" b="1">
                <a:latin typeface="Aptos" panose="020B0004020202020204" pitchFamily="34" charset="0"/>
              </a:rPr>
              <a:t>Cassandra Denson</a:t>
            </a:r>
          </a:p>
          <a:p>
            <a:r>
              <a:rPr lang="en-US" sz="2000">
                <a:latin typeface="Aptos" panose="020B0004020202020204" pitchFamily="34" charset="0"/>
              </a:rPr>
              <a:t>Administrative Aide</a:t>
            </a:r>
          </a:p>
          <a:p>
            <a:endParaRPr lang="en-US" sz="2000">
              <a:latin typeface="Aptos" panose="020B0004020202020204" pitchFamily="34" charset="0"/>
            </a:endParaRPr>
          </a:p>
          <a:p>
            <a:r>
              <a:rPr lang="en-US" sz="2000" b="1">
                <a:latin typeface="Aptos" panose="020B0004020202020204" pitchFamily="34" charset="0"/>
              </a:rPr>
              <a:t>Kelly Dixon</a:t>
            </a:r>
            <a:endParaRPr lang="en-US" sz="2000">
              <a:latin typeface="Aptos" panose="020B0004020202020204" pitchFamily="34" charset="0"/>
            </a:endParaRPr>
          </a:p>
          <a:p>
            <a:r>
              <a:rPr lang="en-US" sz="2000">
                <a:latin typeface="Aptos" panose="020B0004020202020204" pitchFamily="34" charset="0"/>
              </a:rPr>
              <a:t>CFHL Administrative Aide</a:t>
            </a:r>
          </a:p>
        </p:txBody>
      </p:sp>
    </p:spTree>
    <p:extLst>
      <p:ext uri="{BB962C8B-B14F-4D97-AF65-F5344CB8AC3E}">
        <p14:creationId xmlns:p14="http://schemas.microsoft.com/office/powerpoint/2010/main" val="1319248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0E42B-8F35-6A1E-4A51-7EAAB2D00706}"/>
              </a:ext>
            </a:extLst>
          </p:cNvPr>
          <p:cNvSpPr>
            <a:spLocks noGrp="1"/>
          </p:cNvSpPr>
          <p:nvPr>
            <p:ph type="title"/>
          </p:nvPr>
        </p:nvSpPr>
        <p:spPr>
          <a:xfrm>
            <a:off x="249543" y="339634"/>
            <a:ext cx="3506028" cy="1698129"/>
          </a:xfrm>
        </p:spPr>
        <p:txBody>
          <a:bodyPr>
            <a:normAutofit fontScale="90000"/>
          </a:bodyPr>
          <a:lstStyle/>
          <a:p>
            <a:pPr algn="ctr"/>
            <a:r>
              <a:rPr lang="en-US" sz="4400">
                <a:latin typeface="Aptos" panose="020B0004020202020204" pitchFamily="34" charset="0"/>
              </a:rPr>
              <a:t>Meet your AAA Scope of Work Manager</a:t>
            </a:r>
          </a:p>
        </p:txBody>
      </p:sp>
      <p:sp>
        <p:nvSpPr>
          <p:cNvPr id="7" name="TextBox 6">
            <a:extLst>
              <a:ext uri="{FF2B5EF4-FFF2-40B4-BE49-F238E27FC236}">
                <a16:creationId xmlns:a16="http://schemas.microsoft.com/office/drawing/2014/main" id="{7301F35C-5276-BC05-A0AA-143E45023B71}"/>
              </a:ext>
            </a:extLst>
          </p:cNvPr>
          <p:cNvSpPr txBox="1"/>
          <p:nvPr/>
        </p:nvSpPr>
        <p:spPr>
          <a:xfrm>
            <a:off x="4167051" y="339634"/>
            <a:ext cx="3383280" cy="2246769"/>
          </a:xfrm>
          <a:prstGeom prst="rect">
            <a:avLst/>
          </a:prstGeom>
          <a:noFill/>
        </p:spPr>
        <p:txBody>
          <a:bodyPr wrap="square" rtlCol="0">
            <a:spAutoFit/>
          </a:bodyPr>
          <a:lstStyle/>
          <a:p>
            <a:r>
              <a:rPr lang="en-US" sz="2000" b="1">
                <a:latin typeface="Aptos" panose="020B0004020202020204" pitchFamily="34" charset="0"/>
              </a:rPr>
              <a:t>Annie Silverman – Nutrition</a:t>
            </a:r>
          </a:p>
          <a:p>
            <a:pPr marL="285750" indent="-285750">
              <a:buFont typeface="Arial" panose="020B0604020202020204" pitchFamily="34" charset="0"/>
              <a:buChar char="•"/>
            </a:pPr>
            <a:r>
              <a:rPr lang="en-US" sz="2000">
                <a:latin typeface="Aptos" panose="020B0004020202020204" pitchFamily="34" charset="0"/>
              </a:rPr>
              <a:t>Council on Aging</a:t>
            </a:r>
          </a:p>
          <a:p>
            <a:pPr marL="285750" indent="-285750">
              <a:buFont typeface="Arial" panose="020B0604020202020204" pitchFamily="34" charset="0"/>
              <a:buChar char="•"/>
            </a:pPr>
            <a:r>
              <a:rPr lang="en-US" sz="2000">
                <a:latin typeface="Aptos" panose="020B0004020202020204" pitchFamily="34" charset="0"/>
              </a:rPr>
              <a:t>Petaluma People Services Center</a:t>
            </a:r>
          </a:p>
          <a:p>
            <a:pPr marL="285750" indent="-285750">
              <a:buFont typeface="Arial" panose="020B0604020202020204" pitchFamily="34" charset="0"/>
              <a:buChar char="•"/>
            </a:pPr>
            <a:r>
              <a:rPr lang="en-US" sz="2000">
                <a:latin typeface="Aptos" panose="020B0004020202020204" pitchFamily="34" charset="0"/>
              </a:rPr>
              <a:t>Redwood Empire Food Bank</a:t>
            </a:r>
          </a:p>
          <a:p>
            <a:pPr marL="285750" indent="-285750">
              <a:buFont typeface="Arial" panose="020B0604020202020204" pitchFamily="34" charset="0"/>
              <a:buChar char="•"/>
            </a:pPr>
            <a:endParaRPr lang="en-US" sz="2000">
              <a:latin typeface="Aptos" panose="020B0004020202020204" pitchFamily="34" charset="0"/>
            </a:endParaRPr>
          </a:p>
        </p:txBody>
      </p:sp>
      <p:sp>
        <p:nvSpPr>
          <p:cNvPr id="8" name="TextBox 7">
            <a:extLst>
              <a:ext uri="{FF2B5EF4-FFF2-40B4-BE49-F238E27FC236}">
                <a16:creationId xmlns:a16="http://schemas.microsoft.com/office/drawing/2014/main" id="{E0FCFF46-899D-CE2C-4923-02463BD66D44}"/>
              </a:ext>
            </a:extLst>
          </p:cNvPr>
          <p:cNvSpPr txBox="1"/>
          <p:nvPr/>
        </p:nvSpPr>
        <p:spPr>
          <a:xfrm>
            <a:off x="7961811" y="201135"/>
            <a:ext cx="4049486" cy="2246769"/>
          </a:xfrm>
          <a:prstGeom prst="rect">
            <a:avLst/>
          </a:prstGeom>
          <a:noFill/>
        </p:spPr>
        <p:txBody>
          <a:bodyPr wrap="square" rtlCol="0">
            <a:spAutoFit/>
          </a:bodyPr>
          <a:lstStyle/>
          <a:p>
            <a:r>
              <a:rPr lang="en-US" sz="2000" b="1">
                <a:latin typeface="Aptos" panose="020B0004020202020204" pitchFamily="34" charset="0"/>
              </a:rPr>
              <a:t>Betsey Harper – ADRH and Case Management</a:t>
            </a:r>
          </a:p>
          <a:p>
            <a:pPr marL="285750" indent="-285750">
              <a:buFont typeface="Arial" panose="020B0604020202020204" pitchFamily="34" charset="0"/>
              <a:buChar char="•"/>
            </a:pPr>
            <a:r>
              <a:rPr lang="en-US" sz="2000">
                <a:latin typeface="Aptos" panose="020B0004020202020204" pitchFamily="34" charset="0"/>
              </a:rPr>
              <a:t>West County Community Services</a:t>
            </a:r>
          </a:p>
          <a:p>
            <a:pPr marL="285750" indent="-285750">
              <a:buFont typeface="Arial" panose="020B0604020202020204" pitchFamily="34" charset="0"/>
              <a:buChar char="•"/>
            </a:pPr>
            <a:r>
              <a:rPr lang="en-US" sz="2000">
                <a:latin typeface="Aptos" panose="020B0004020202020204" pitchFamily="34" charset="0"/>
              </a:rPr>
              <a:t>Linkages</a:t>
            </a:r>
          </a:p>
          <a:p>
            <a:pPr marL="285750" indent="-285750">
              <a:buFont typeface="Arial" panose="020B0604020202020204" pitchFamily="34" charset="0"/>
              <a:buChar char="•"/>
            </a:pPr>
            <a:r>
              <a:rPr lang="en-US" sz="2000">
                <a:latin typeface="Aptos" panose="020B0004020202020204" pitchFamily="34" charset="0"/>
              </a:rPr>
              <a:t>Information &amp; Assistance</a:t>
            </a:r>
          </a:p>
          <a:p>
            <a:endParaRPr lang="en-US" sz="2000">
              <a:latin typeface="Aptos" panose="020B0004020202020204" pitchFamily="34" charset="0"/>
            </a:endParaRPr>
          </a:p>
        </p:txBody>
      </p:sp>
      <p:sp>
        <p:nvSpPr>
          <p:cNvPr id="9" name="TextBox 8">
            <a:extLst>
              <a:ext uri="{FF2B5EF4-FFF2-40B4-BE49-F238E27FC236}">
                <a16:creationId xmlns:a16="http://schemas.microsoft.com/office/drawing/2014/main" id="{0C763F92-FFEA-D0B4-6F04-BC3503745708}"/>
              </a:ext>
            </a:extLst>
          </p:cNvPr>
          <p:cNvSpPr txBox="1"/>
          <p:nvPr/>
        </p:nvSpPr>
        <p:spPr>
          <a:xfrm>
            <a:off x="4168973" y="4428828"/>
            <a:ext cx="3794042" cy="1938992"/>
          </a:xfrm>
          <a:prstGeom prst="rect">
            <a:avLst/>
          </a:prstGeom>
          <a:noFill/>
        </p:spPr>
        <p:txBody>
          <a:bodyPr wrap="square" lIns="91440" tIns="45720" rIns="91440" bIns="45720" rtlCol="0" anchor="t">
            <a:spAutoFit/>
          </a:bodyPr>
          <a:lstStyle/>
          <a:p>
            <a:r>
              <a:rPr lang="en-US" sz="2000" b="1">
                <a:latin typeface="Aptos" panose="020B0004020202020204" pitchFamily="34" charset="0"/>
              </a:rPr>
              <a:t>CB Wohl – CalFresh Healthy Living, Alzheimer’s &amp; Adult Day, MIPPA &amp; HICAP</a:t>
            </a:r>
          </a:p>
          <a:p>
            <a:pPr marL="285750" indent="-285750">
              <a:buFont typeface="Arial" panose="020B0604020202020204" pitchFamily="34" charset="0"/>
              <a:buChar char="•"/>
            </a:pPr>
            <a:r>
              <a:rPr lang="en-US" sz="2000" dirty="0">
                <a:latin typeface="Aptos"/>
              </a:rPr>
              <a:t>Center for Well Being</a:t>
            </a:r>
          </a:p>
          <a:p>
            <a:pPr marL="285750" indent="-285750">
              <a:buFont typeface="Arial" panose="020B0604020202020204" pitchFamily="34" charset="0"/>
              <a:buChar char="•"/>
            </a:pPr>
            <a:r>
              <a:rPr lang="en-US" sz="2000" dirty="0">
                <a:latin typeface="Aptos"/>
              </a:rPr>
              <a:t>Council on Aging</a:t>
            </a:r>
          </a:p>
          <a:p>
            <a:endParaRPr lang="en-US" sz="2000" dirty="0">
              <a:latin typeface="Aptos" panose="020B0004020202020204" pitchFamily="34" charset="0"/>
            </a:endParaRPr>
          </a:p>
        </p:txBody>
      </p:sp>
      <p:sp>
        <p:nvSpPr>
          <p:cNvPr id="10" name="TextBox 9">
            <a:extLst>
              <a:ext uri="{FF2B5EF4-FFF2-40B4-BE49-F238E27FC236}">
                <a16:creationId xmlns:a16="http://schemas.microsoft.com/office/drawing/2014/main" id="{3047877D-55EB-949D-EC57-86D08454505A}"/>
              </a:ext>
            </a:extLst>
          </p:cNvPr>
          <p:cNvSpPr txBox="1"/>
          <p:nvPr/>
        </p:nvSpPr>
        <p:spPr>
          <a:xfrm>
            <a:off x="4167051" y="2282708"/>
            <a:ext cx="3383280" cy="2554545"/>
          </a:xfrm>
          <a:prstGeom prst="rect">
            <a:avLst/>
          </a:prstGeom>
          <a:noFill/>
        </p:spPr>
        <p:txBody>
          <a:bodyPr wrap="square" rtlCol="0">
            <a:spAutoFit/>
          </a:bodyPr>
          <a:lstStyle/>
          <a:p>
            <a:r>
              <a:rPr lang="en-US" sz="2000" b="1">
                <a:latin typeface="Aptos" panose="020B0004020202020204" pitchFamily="34" charset="0"/>
              </a:rPr>
              <a:t>Eric Glentzer – Caregiver Supports</a:t>
            </a:r>
          </a:p>
          <a:p>
            <a:pPr marL="285750" indent="-285750">
              <a:buFont typeface="Arial" panose="020B0604020202020204" pitchFamily="34" charset="0"/>
              <a:buChar char="•"/>
            </a:pPr>
            <a:r>
              <a:rPr lang="en-US" sz="2000">
                <a:latin typeface="Aptos" panose="020B0004020202020204" pitchFamily="34" charset="0"/>
              </a:rPr>
              <a:t>Alzheimer’s Association</a:t>
            </a:r>
          </a:p>
          <a:p>
            <a:pPr marL="285750" indent="-285750">
              <a:buFont typeface="Arial" panose="020B0604020202020204" pitchFamily="34" charset="0"/>
              <a:buChar char="•"/>
            </a:pPr>
            <a:r>
              <a:rPr lang="en-US" sz="2000">
                <a:latin typeface="Aptos" panose="020B0004020202020204" pitchFamily="34" charset="0"/>
              </a:rPr>
              <a:t>NCO – Redwood Caregiver Resource Center</a:t>
            </a:r>
          </a:p>
          <a:p>
            <a:pPr marL="285750" indent="-285750">
              <a:buFont typeface="Arial" panose="020B0604020202020204" pitchFamily="34" charset="0"/>
              <a:buChar char="•"/>
            </a:pPr>
            <a:r>
              <a:rPr lang="en-US" sz="2000">
                <a:latin typeface="Aptos" panose="020B0004020202020204" pitchFamily="34" charset="0"/>
              </a:rPr>
              <a:t>Petaluma People Services Center</a:t>
            </a:r>
          </a:p>
          <a:p>
            <a:endParaRPr lang="en-US" sz="2000">
              <a:latin typeface="Aptos" panose="020B0004020202020204" pitchFamily="34" charset="0"/>
            </a:endParaRPr>
          </a:p>
        </p:txBody>
      </p:sp>
      <p:sp>
        <p:nvSpPr>
          <p:cNvPr id="12" name="TextBox 11">
            <a:extLst>
              <a:ext uri="{FF2B5EF4-FFF2-40B4-BE49-F238E27FC236}">
                <a16:creationId xmlns:a16="http://schemas.microsoft.com/office/drawing/2014/main" id="{53000D18-B1D0-F499-A15F-AFD0C59F8C94}"/>
              </a:ext>
            </a:extLst>
          </p:cNvPr>
          <p:cNvSpPr txBox="1"/>
          <p:nvPr/>
        </p:nvSpPr>
        <p:spPr>
          <a:xfrm>
            <a:off x="7961811" y="2282708"/>
            <a:ext cx="4049486" cy="2862322"/>
          </a:xfrm>
          <a:prstGeom prst="rect">
            <a:avLst/>
          </a:prstGeom>
          <a:noFill/>
        </p:spPr>
        <p:txBody>
          <a:bodyPr wrap="square" lIns="91440" tIns="45720" rIns="91440" bIns="45720" rtlCol="0" anchor="t">
            <a:spAutoFit/>
          </a:bodyPr>
          <a:lstStyle/>
          <a:p>
            <a:r>
              <a:rPr lang="en-US" sz="2000" b="1" dirty="0">
                <a:latin typeface="Aptos"/>
              </a:rPr>
              <a:t>Kathleen Cortez – Transportation, Disaster Prep, Legal Aid, &amp; Ombudsman</a:t>
            </a:r>
          </a:p>
          <a:p>
            <a:pPr marL="285750" indent="-285750">
              <a:buFont typeface="Arial" panose="020B0604020202020204" pitchFamily="34" charset="0"/>
              <a:buChar char="•"/>
            </a:pPr>
            <a:r>
              <a:rPr lang="en-US" sz="2000" dirty="0">
                <a:latin typeface="Aptos"/>
              </a:rPr>
              <a:t>Emergency Prep Help</a:t>
            </a:r>
          </a:p>
          <a:p>
            <a:pPr marL="285750" indent="-285750">
              <a:buFont typeface="Arial" panose="020B0604020202020204" pitchFamily="34" charset="0"/>
              <a:buChar char="•"/>
            </a:pPr>
            <a:r>
              <a:rPr lang="en-US" sz="2000" dirty="0">
                <a:latin typeface="Aptos"/>
              </a:rPr>
              <a:t>Legal Aid of Sonoma County</a:t>
            </a:r>
          </a:p>
          <a:p>
            <a:pPr marL="285750" indent="-285750">
              <a:buFont typeface="Arial" panose="020B0604020202020204" pitchFamily="34" charset="0"/>
              <a:buChar char="•"/>
            </a:pPr>
            <a:r>
              <a:rPr lang="en-US" sz="2000" dirty="0">
                <a:latin typeface="Aptos"/>
              </a:rPr>
              <a:t>Petaluma People Services Center</a:t>
            </a:r>
          </a:p>
          <a:p>
            <a:pPr marL="285750" indent="-285750">
              <a:buFont typeface="Arial" panose="020B0604020202020204" pitchFamily="34" charset="0"/>
              <a:buChar char="•"/>
            </a:pPr>
            <a:r>
              <a:rPr lang="en-US" sz="2000" dirty="0">
                <a:latin typeface="Aptos"/>
              </a:rPr>
              <a:t>Senior Advocacy Services</a:t>
            </a:r>
          </a:p>
          <a:p>
            <a:pPr marL="285750" indent="-285750">
              <a:buFont typeface="Arial" panose="020B0604020202020204" pitchFamily="34" charset="0"/>
              <a:buChar char="•"/>
            </a:pPr>
            <a:r>
              <a:rPr lang="en-US" dirty="0">
                <a:latin typeface="Aptos" panose="020B0004020202020204" pitchFamily="34" charset="0"/>
              </a:rPr>
              <a:t>Sebastopol Area Senior Center</a:t>
            </a:r>
            <a:endParaRPr lang="en-US" sz="2000" dirty="0">
              <a:latin typeface="Aptos" panose="020B0004020202020204" pitchFamily="34" charset="0"/>
            </a:endParaRPr>
          </a:p>
        </p:txBody>
      </p:sp>
      <p:sp>
        <p:nvSpPr>
          <p:cNvPr id="3" name="TextBox 2">
            <a:extLst>
              <a:ext uri="{FF2B5EF4-FFF2-40B4-BE49-F238E27FC236}">
                <a16:creationId xmlns:a16="http://schemas.microsoft.com/office/drawing/2014/main" id="{1890E1E7-D451-2E67-EE2D-74209E138150}"/>
              </a:ext>
            </a:extLst>
          </p:cNvPr>
          <p:cNvSpPr txBox="1"/>
          <p:nvPr/>
        </p:nvSpPr>
        <p:spPr>
          <a:xfrm>
            <a:off x="4160921" y="5945604"/>
            <a:ext cx="7776410"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1900">
                <a:latin typeface="Aptos"/>
              </a:rPr>
              <a:t>Petaluma People Services Center</a:t>
            </a:r>
          </a:p>
          <a:p>
            <a:pPr marL="285750" indent="-285750">
              <a:buFont typeface="Arial,Sans-Serif"/>
              <a:buChar char="•"/>
            </a:pPr>
            <a:r>
              <a:rPr lang="en-US" sz="1900">
                <a:latin typeface="Aptos"/>
              </a:rPr>
              <a:t>Sebastopol Area Senior Center</a:t>
            </a:r>
          </a:p>
          <a:p>
            <a:pPr marL="285750" indent="-285750">
              <a:buFont typeface="Arial,Sans-Serif"/>
              <a:buChar char="•"/>
            </a:pPr>
            <a:r>
              <a:rPr lang="en-US" sz="1900" dirty="0">
                <a:latin typeface="Aptos"/>
              </a:rPr>
              <a:t>Senior Advocacy Services</a:t>
            </a:r>
            <a:endParaRPr lang="en-US" dirty="0"/>
          </a:p>
        </p:txBody>
      </p:sp>
    </p:spTree>
    <p:extLst>
      <p:ext uri="{BB962C8B-B14F-4D97-AF65-F5344CB8AC3E}">
        <p14:creationId xmlns:p14="http://schemas.microsoft.com/office/powerpoint/2010/main" val="300606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B949-9B2D-65E0-2A4E-57A1B88588A3}"/>
              </a:ext>
            </a:extLst>
          </p:cNvPr>
          <p:cNvSpPr>
            <a:spLocks noGrp="1"/>
          </p:cNvSpPr>
          <p:nvPr>
            <p:ph type="title"/>
          </p:nvPr>
        </p:nvSpPr>
        <p:spPr>
          <a:xfrm>
            <a:off x="339635" y="241662"/>
            <a:ext cx="3200400" cy="2286000"/>
          </a:xfrm>
        </p:spPr>
        <p:txBody>
          <a:bodyPr/>
          <a:lstStyle/>
          <a:p>
            <a:pPr algn="ctr"/>
            <a:r>
              <a:rPr lang="en-US">
                <a:latin typeface="Aptos" panose="020B0004020202020204" pitchFamily="34" charset="0"/>
              </a:rPr>
              <a:t>I have a question, who at AAA should I contact?</a:t>
            </a:r>
          </a:p>
        </p:txBody>
      </p:sp>
      <p:sp>
        <p:nvSpPr>
          <p:cNvPr id="3" name="Content Placeholder 2">
            <a:extLst>
              <a:ext uri="{FF2B5EF4-FFF2-40B4-BE49-F238E27FC236}">
                <a16:creationId xmlns:a16="http://schemas.microsoft.com/office/drawing/2014/main" id="{1E353C80-A623-E160-4C7D-1D2E37449FF9}"/>
              </a:ext>
            </a:extLst>
          </p:cNvPr>
          <p:cNvSpPr>
            <a:spLocks noGrp="1"/>
          </p:cNvSpPr>
          <p:nvPr>
            <p:ph idx="1"/>
          </p:nvPr>
        </p:nvSpPr>
        <p:spPr>
          <a:xfrm>
            <a:off x="4245429" y="241662"/>
            <a:ext cx="7047411" cy="6601060"/>
          </a:xfrm>
        </p:spPr>
        <p:txBody>
          <a:bodyPr vert="horz" lIns="0" tIns="45720" rIns="0" bIns="45720" rtlCol="0" anchor="t">
            <a:normAutofit lnSpcReduction="10000"/>
          </a:bodyPr>
          <a:lstStyle/>
          <a:p>
            <a:r>
              <a:rPr lang="en-US" b="1" u="sng" dirty="0">
                <a:latin typeface="Aptos"/>
              </a:rPr>
              <a:t>Contact your AAA Scope of Work Manager:</a:t>
            </a:r>
          </a:p>
          <a:p>
            <a:pPr>
              <a:buFont typeface="Arial" panose="020B0604020202020204" pitchFamily="34" charset="0"/>
              <a:buChar char="•"/>
            </a:pPr>
            <a:r>
              <a:rPr lang="en-US" dirty="0">
                <a:latin typeface="Aptos"/>
              </a:rPr>
              <a:t> Program-specific questions</a:t>
            </a:r>
          </a:p>
          <a:p>
            <a:pPr>
              <a:buFont typeface="Arial" panose="020B0604020202020204" pitchFamily="34" charset="0"/>
              <a:buChar char="•"/>
            </a:pPr>
            <a:r>
              <a:rPr lang="en-US" dirty="0">
                <a:latin typeface="Aptos"/>
              </a:rPr>
              <a:t> Regulations</a:t>
            </a:r>
          </a:p>
          <a:p>
            <a:pPr>
              <a:buFont typeface="Arial" panose="020B0604020202020204" pitchFamily="34" charset="0"/>
              <a:buChar char="•"/>
            </a:pPr>
            <a:r>
              <a:rPr lang="en-US" dirty="0">
                <a:latin typeface="Aptos"/>
              </a:rPr>
              <a:t> Contracted Services</a:t>
            </a:r>
          </a:p>
          <a:p>
            <a:pPr>
              <a:buFont typeface="Arial" panose="020B0604020202020204" pitchFamily="34" charset="0"/>
              <a:buChar char="•"/>
            </a:pPr>
            <a:endParaRPr lang="en-US">
              <a:latin typeface="Aptos" panose="020B0004020202020204" pitchFamily="34" charset="0"/>
            </a:endParaRPr>
          </a:p>
          <a:p>
            <a:pPr marL="0" indent="0">
              <a:buNone/>
            </a:pPr>
            <a:r>
              <a:rPr lang="en-US" b="1" u="sng" dirty="0">
                <a:latin typeface="Aptos"/>
              </a:rPr>
              <a:t>Contact the AAA Program Manager:</a:t>
            </a:r>
          </a:p>
          <a:p>
            <a:pPr>
              <a:buFont typeface="Arial" panose="020B0604020202020204" pitchFamily="34" charset="0"/>
              <a:buChar char="•"/>
            </a:pPr>
            <a:r>
              <a:rPr lang="en-US" dirty="0">
                <a:latin typeface="Aptos"/>
              </a:rPr>
              <a:t> General Funding: Older Americans Act, Older Californians Act - Modernization</a:t>
            </a:r>
          </a:p>
          <a:p>
            <a:pPr>
              <a:buFont typeface="Arial" panose="020B0604020202020204" pitchFamily="34" charset="0"/>
              <a:buChar char="•"/>
            </a:pPr>
            <a:r>
              <a:rPr lang="en-US" dirty="0">
                <a:latin typeface="Aptos"/>
              </a:rPr>
              <a:t> Aging &amp; Disability Commission</a:t>
            </a:r>
          </a:p>
          <a:p>
            <a:pPr>
              <a:buFont typeface="Arial" panose="020B0604020202020204" pitchFamily="34" charset="0"/>
              <a:buChar char="•"/>
            </a:pPr>
            <a:r>
              <a:rPr lang="en-US" dirty="0">
                <a:latin typeface="Aptos"/>
              </a:rPr>
              <a:t> Area Plan</a:t>
            </a:r>
          </a:p>
          <a:p>
            <a:pPr>
              <a:buFont typeface="Arial" panose="020B0604020202020204" pitchFamily="34" charset="0"/>
              <a:buChar char="•"/>
            </a:pPr>
            <a:r>
              <a:rPr lang="en-US" dirty="0">
                <a:latin typeface="Aptos"/>
              </a:rPr>
              <a:t> AAA Network</a:t>
            </a:r>
          </a:p>
          <a:p>
            <a:pPr marL="0" indent="0">
              <a:buNone/>
            </a:pPr>
            <a:r>
              <a:rPr lang="en-US" b="1" u="sng" dirty="0">
                <a:latin typeface="Aptos"/>
              </a:rPr>
              <a:t>Contact the Fiscal Team:</a:t>
            </a:r>
          </a:p>
          <a:p>
            <a:pPr>
              <a:buFont typeface="Arial" panose="020B0604020202020204" pitchFamily="34" charset="0"/>
              <a:buChar char="•"/>
            </a:pPr>
            <a:r>
              <a:rPr lang="en-US" dirty="0">
                <a:latin typeface="Aptos"/>
              </a:rPr>
              <a:t> Invoicing Template</a:t>
            </a:r>
          </a:p>
          <a:p>
            <a:pPr>
              <a:buFont typeface="Arial" panose="020B0604020202020204" pitchFamily="34" charset="0"/>
              <a:buChar char="•"/>
            </a:pPr>
            <a:r>
              <a:rPr lang="en-US" dirty="0">
                <a:latin typeface="Aptos"/>
              </a:rPr>
              <a:t> Fiscal Monitoring and Contract Resolution</a:t>
            </a:r>
          </a:p>
          <a:p>
            <a:pPr marL="0" indent="0">
              <a:buNone/>
            </a:pPr>
            <a:r>
              <a:rPr lang="en-US" b="1" dirty="0">
                <a:latin typeface="Aptos"/>
              </a:rPr>
              <a:t>Contact Cassandra Denson for Data related questions (including data entry, log in's, passwords, etc.)</a:t>
            </a:r>
            <a:endParaRPr lang="en-US" b="1" dirty="0">
              <a:latin typeface="Aptos" panose="020B0004020202020204" pitchFamily="34" charset="0"/>
            </a:endParaRPr>
          </a:p>
        </p:txBody>
      </p:sp>
    </p:spTree>
    <p:extLst>
      <p:ext uri="{BB962C8B-B14F-4D97-AF65-F5344CB8AC3E}">
        <p14:creationId xmlns:p14="http://schemas.microsoft.com/office/powerpoint/2010/main" val="3782758069"/>
      </p:ext>
    </p:extLst>
  </p:cSld>
  <p:clrMapOvr>
    <a:masterClrMapping/>
  </p:clrMapOvr>
</p:sld>
</file>

<file path=ppt/theme/theme1.xml><?xml version="1.0" encoding="utf-8"?>
<a:theme xmlns:a="http://schemas.openxmlformats.org/drawingml/2006/main" name="Retrospect">
  <a:themeElements>
    <a:clrScheme name="HSD Logo">
      <a:dk1>
        <a:sysClr val="windowText" lastClr="000000"/>
      </a:dk1>
      <a:lt1>
        <a:sysClr val="window" lastClr="FFFFFF"/>
      </a:lt1>
      <a:dk2>
        <a:srgbClr val="01353B"/>
      </a:dk2>
      <a:lt2>
        <a:srgbClr val="D6D8DC"/>
      </a:lt2>
      <a:accent1>
        <a:srgbClr val="054D55"/>
      </a:accent1>
      <a:accent2>
        <a:srgbClr val="378C81"/>
      </a:accent2>
      <a:accent3>
        <a:srgbClr val="881719"/>
      </a:accent3>
      <a:accent4>
        <a:srgbClr val="FCAF17"/>
      </a:accent4>
      <a:accent5>
        <a:srgbClr val="E18B2B"/>
      </a:accent5>
      <a:accent6>
        <a:srgbClr val="00B1D2"/>
      </a:accent6>
      <a:hlink>
        <a:srgbClr val="1956A5"/>
      </a:hlink>
      <a:folHlink>
        <a:srgbClr val="5352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Custom 3">
      <a:dk1>
        <a:sysClr val="windowText" lastClr="000000"/>
      </a:dk1>
      <a:lt1>
        <a:sysClr val="window" lastClr="FFFFFF"/>
      </a:lt1>
      <a:dk2>
        <a:srgbClr val="0E2841"/>
      </a:dk2>
      <a:lt2>
        <a:srgbClr val="E8E8E8"/>
      </a:lt2>
      <a:accent1>
        <a:srgbClr val="FFCC99"/>
      </a:accent1>
      <a:accent2>
        <a:srgbClr val="CC9900"/>
      </a:accent2>
      <a:accent3>
        <a:srgbClr val="A50021"/>
      </a:accent3>
      <a:accent4>
        <a:srgbClr val="309C7D"/>
      </a:accent4>
      <a:accent5>
        <a:srgbClr val="FF9999"/>
      </a:accent5>
      <a:accent6>
        <a:srgbClr val="FF9933"/>
      </a:accent6>
      <a:hlink>
        <a:srgbClr val="68D3FE"/>
      </a:hlink>
      <a:folHlink>
        <a:srgbClr val="1F635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0</TotalTime>
  <Words>2699</Words>
  <Application>Microsoft Office PowerPoint</Application>
  <PresentationFormat>Widescreen</PresentationFormat>
  <Paragraphs>431</Paragraphs>
  <Slides>29</Slides>
  <Notes>29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29</vt:i4>
      </vt:variant>
    </vt:vector>
  </HeadingPairs>
  <TitlesOfParts>
    <vt:vector size="43" baseType="lpstr">
      <vt:lpstr>Abadi</vt:lpstr>
      <vt:lpstr>Aptos</vt:lpstr>
      <vt:lpstr>Aptos Display</vt:lpstr>
      <vt:lpstr>Arial</vt:lpstr>
      <vt:lpstr>Arial,Sans-Serif</vt:lpstr>
      <vt:lpstr>ArialMT</vt:lpstr>
      <vt:lpstr>Calibri</vt:lpstr>
      <vt:lpstr>Calibri Light</vt:lpstr>
      <vt:lpstr>Nunito Sans</vt:lpstr>
      <vt:lpstr>Roboto</vt:lpstr>
      <vt:lpstr>Source Sans Pro</vt:lpstr>
      <vt:lpstr>Wingdings</vt:lpstr>
      <vt:lpstr>Retrospect</vt:lpstr>
      <vt:lpstr>Office Theme</vt:lpstr>
      <vt:lpstr> Service Providers Orientation</vt:lpstr>
      <vt:lpstr>PowerPoint Presentation</vt:lpstr>
      <vt:lpstr>Agenda</vt:lpstr>
      <vt:lpstr>Sonoma County  Human Services Department</vt:lpstr>
      <vt:lpstr>HSD – Adult &amp; Aging Division</vt:lpstr>
      <vt:lpstr>Sonoma County Human Services Adult &amp; Aging Division</vt:lpstr>
      <vt:lpstr>Area Agency on Aging </vt:lpstr>
      <vt:lpstr>Meet your AAA Scope of Work Manager</vt:lpstr>
      <vt:lpstr>I have a question, who at AAA should I contact?</vt:lpstr>
      <vt:lpstr>Sonoma County Area Plan 2024 – 2028</vt:lpstr>
      <vt:lpstr>Six Area Plan Goals for 2024 - 2028</vt:lpstr>
      <vt:lpstr>PowerPoint Presentation</vt:lpstr>
      <vt:lpstr>PowerPoint Presentation</vt:lpstr>
      <vt:lpstr>Data System Update</vt:lpstr>
      <vt:lpstr>Changes and Highlights of the  FY 25/26  Contracts</vt:lpstr>
      <vt:lpstr>Highlights for the  FY 25/26  Contracts</vt:lpstr>
      <vt:lpstr>Program Monitoring &amp; Support</vt:lpstr>
      <vt:lpstr>Meet your AAA Fiscal &amp; Contract Team </vt:lpstr>
      <vt:lpstr>Fiscal Overview</vt:lpstr>
      <vt:lpstr>Fiscal Monitoring</vt:lpstr>
      <vt:lpstr>Contract Resolution </vt:lpstr>
      <vt:lpstr>Budget Management</vt:lpstr>
      <vt:lpstr>Invoicing</vt:lpstr>
      <vt:lpstr>Invoicing</vt:lpstr>
      <vt:lpstr>Invoicing</vt:lpstr>
      <vt:lpstr>Year-end Closeout  Due June 15th </vt:lpstr>
      <vt:lpstr>Next Meeting</vt:lpstr>
      <vt:lpstr>PowerPoint Presentation</vt:lpstr>
      <vt:lpstr>PowerPoint Presentation</vt:lpstr>
    </vt:vector>
  </TitlesOfParts>
  <Company>Sonoma County Human Services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Avery</dc:creator>
  <cp:lastModifiedBy>Cody Milner</cp:lastModifiedBy>
  <cp:revision>136</cp:revision>
  <cp:lastPrinted>2025-07-30T20:46:19Z</cp:lastPrinted>
  <dcterms:created xsi:type="dcterms:W3CDTF">2024-07-22T00:38:44Z</dcterms:created>
  <dcterms:modified xsi:type="dcterms:W3CDTF">2025-07-30T22:26:36Z</dcterms:modified>
</cp:coreProperties>
</file>