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4"/>
  </p:sldMasterIdLst>
  <p:sldIdLst>
    <p:sldId id="256" r:id="rId5"/>
    <p:sldId id="257" r:id="rId6"/>
    <p:sldId id="272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na Moreno" userId="50b7cd96-6218-432d-aeaf-4de239bd9d18" providerId="ADAL" clId="{DF94B93F-7E0F-4CD4-A44A-51F6ECC62697}"/>
    <pc:docChg chg="delSld modSld">
      <pc:chgData name="Gina Moreno" userId="50b7cd96-6218-432d-aeaf-4de239bd9d18" providerId="ADAL" clId="{DF94B93F-7E0F-4CD4-A44A-51F6ECC62697}" dt="2026-02-25T21:26:50.688" v="32" actId="20577"/>
      <pc:docMkLst>
        <pc:docMk/>
      </pc:docMkLst>
      <pc:sldChg chg="modSp mod">
        <pc:chgData name="Gina Moreno" userId="50b7cd96-6218-432d-aeaf-4de239bd9d18" providerId="ADAL" clId="{DF94B93F-7E0F-4CD4-A44A-51F6ECC62697}" dt="2026-02-25T21:26:50.688" v="32" actId="20577"/>
        <pc:sldMkLst>
          <pc:docMk/>
          <pc:sldMk cId="799609159" sldId="256"/>
        </pc:sldMkLst>
        <pc:spChg chg="mod">
          <ac:chgData name="Gina Moreno" userId="50b7cd96-6218-432d-aeaf-4de239bd9d18" providerId="ADAL" clId="{DF94B93F-7E0F-4CD4-A44A-51F6ECC62697}" dt="2026-02-25T21:26:50.688" v="32" actId="20577"/>
          <ac:spMkLst>
            <pc:docMk/>
            <pc:sldMk cId="799609159" sldId="256"/>
            <ac:spMk id="2" creationId="{7481A25F-DBDA-C368-1707-3666D913C926}"/>
          </ac:spMkLst>
        </pc:spChg>
      </pc:sldChg>
      <pc:sldChg chg="modSp mod">
        <pc:chgData name="Gina Moreno" userId="50b7cd96-6218-432d-aeaf-4de239bd9d18" providerId="ADAL" clId="{DF94B93F-7E0F-4CD4-A44A-51F6ECC62697}" dt="2026-02-25T00:44:52.934" v="7" actId="20577"/>
        <pc:sldMkLst>
          <pc:docMk/>
          <pc:sldMk cId="673388551" sldId="257"/>
        </pc:sldMkLst>
        <pc:spChg chg="mod">
          <ac:chgData name="Gina Moreno" userId="50b7cd96-6218-432d-aeaf-4de239bd9d18" providerId="ADAL" clId="{DF94B93F-7E0F-4CD4-A44A-51F6ECC62697}" dt="2026-02-25T00:44:52.934" v="7" actId="20577"/>
          <ac:spMkLst>
            <pc:docMk/>
            <pc:sldMk cId="673388551" sldId="257"/>
            <ac:spMk id="3" creationId="{C588CB63-C99A-F8C3-211B-75DA9E3D92FB}"/>
          </ac:spMkLst>
        </pc:spChg>
      </pc:sldChg>
      <pc:sldChg chg="del">
        <pc:chgData name="Gina Moreno" userId="50b7cd96-6218-432d-aeaf-4de239bd9d18" providerId="ADAL" clId="{DF94B93F-7E0F-4CD4-A44A-51F6ECC62697}" dt="2026-02-25T00:43:26.129" v="1" actId="2696"/>
        <pc:sldMkLst>
          <pc:docMk/>
          <pc:sldMk cId="1808883376" sldId="261"/>
        </pc:sldMkLst>
      </pc:sldChg>
      <pc:sldChg chg="del">
        <pc:chgData name="Gina Moreno" userId="50b7cd96-6218-432d-aeaf-4de239bd9d18" providerId="ADAL" clId="{DF94B93F-7E0F-4CD4-A44A-51F6ECC62697}" dt="2026-02-25T00:44:03.684" v="2" actId="2696"/>
        <pc:sldMkLst>
          <pc:docMk/>
          <pc:sldMk cId="704242861" sldId="266"/>
        </pc:sldMkLst>
      </pc:sldChg>
      <pc:sldChg chg="del">
        <pc:chgData name="Gina Moreno" userId="50b7cd96-6218-432d-aeaf-4de239bd9d18" providerId="ADAL" clId="{DF94B93F-7E0F-4CD4-A44A-51F6ECC62697}" dt="2026-02-25T00:44:31.462" v="5" actId="2696"/>
        <pc:sldMkLst>
          <pc:docMk/>
          <pc:sldMk cId="1765451323" sldId="268"/>
        </pc:sldMkLst>
      </pc:sldChg>
      <pc:sldChg chg="del">
        <pc:chgData name="Gina Moreno" userId="50b7cd96-6218-432d-aeaf-4de239bd9d18" providerId="ADAL" clId="{DF94B93F-7E0F-4CD4-A44A-51F6ECC62697}" dt="2026-02-25T00:44:07.270" v="3" actId="2696"/>
        <pc:sldMkLst>
          <pc:docMk/>
          <pc:sldMk cId="1573132866" sldId="270"/>
        </pc:sldMkLst>
      </pc:sldChg>
      <pc:sldChg chg="del">
        <pc:chgData name="Gina Moreno" userId="50b7cd96-6218-432d-aeaf-4de239bd9d18" providerId="ADAL" clId="{DF94B93F-7E0F-4CD4-A44A-51F6ECC62697}" dt="2026-02-25T00:44:27.197" v="4" actId="2696"/>
        <pc:sldMkLst>
          <pc:docMk/>
          <pc:sldMk cId="2367193206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C0817-A112-4847-8014-A94B7D2A4EA3}" type="datetime1">
              <a:rPr lang="en-US" smtClean="0"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742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596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FF87CAB8-DCAE-46A5-AADA-B3FAD11A54E0}" type="datetime1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8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506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C646AA-F36E-4540-911D-FFFC0A0EF24A}" type="datetime1">
              <a:rPr lang="en-US" smtClean="0"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9189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50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35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39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367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12A6-918A-48BD-8CB9-CA713993B0EA}" type="datetime1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58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8CE86-875F-4587-BCF6-FA054AFC0D53}" type="datetime1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31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F6FA2B21-3FCD-4721-B95C-427943F61125}" type="datetime1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9803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1"/>
              <a:schemeClr val="bg1">
                <a:shade val="91000"/>
                <a:satMod val="105000"/>
              </a:schemeClr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bstract render of glass nodes and mesh">
            <a:extLst>
              <a:ext uri="{FF2B5EF4-FFF2-40B4-BE49-F238E27FC236}">
                <a16:creationId xmlns:a16="http://schemas.microsoft.com/office/drawing/2014/main" id="{0638F8D7-9B4F-4450-A0CF-44840C6D106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prstClr val="white"/>
            </a:duotone>
          </a:blip>
          <a:srcRect t="12599" b="2174"/>
          <a:stretch/>
        </p:blipFill>
        <p:spPr>
          <a:xfrm>
            <a:off x="-3707" y="10"/>
            <a:ext cx="12192000" cy="6857990"/>
          </a:xfrm>
          <a:prstGeom prst="rect">
            <a:avLst/>
          </a:prstGeom>
        </p:spPr>
      </p:pic>
      <p:sp>
        <p:nvSpPr>
          <p:cNvPr id="12" name="Rectangle 8">
            <a:extLst>
              <a:ext uri="{FF2B5EF4-FFF2-40B4-BE49-F238E27FC236}">
                <a16:creationId xmlns:a16="http://schemas.microsoft.com/office/drawing/2014/main" id="{B8B39728-671A-426C-AD06-4AA62C0283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CF78F770-605E-40DF-A2DD-7A9D796DE0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3887812"/>
            <a:ext cx="12188952" cy="457200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81A25F-DBDA-C368-1707-3666D913C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CalMHSA CalAIM 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DEB803-DB6F-6C0A-6F3E-B10AB43DD4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3152" cy="457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End User Training</a:t>
            </a:r>
          </a:p>
        </p:txBody>
      </p:sp>
    </p:spTree>
    <p:extLst>
      <p:ext uri="{BB962C8B-B14F-4D97-AF65-F5344CB8AC3E}">
        <p14:creationId xmlns:p14="http://schemas.microsoft.com/office/powerpoint/2010/main" val="799609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81AEF-7AAB-0685-9EEE-77C65ECE5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8CB63-C99A-F8C3-211B-75DA9E3D9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CalAIM Training Courses</a:t>
            </a:r>
          </a:p>
          <a:p>
            <a:r>
              <a:rPr lang="en-US" dirty="0"/>
              <a:t>Logging into CalMHSA Moodle and Registering </a:t>
            </a:r>
            <a:r>
              <a:rPr lang="en-US"/>
              <a:t>for Courses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388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A758F27-EB0A-4675-AACF-0CD47C9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61BB07-4298-4D93-1B65-D1C8363FD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5736082"/>
            <a:ext cx="10905065" cy="58299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2800" cap="none" spc="150" dirty="0">
                <a:solidFill>
                  <a:schemeClr val="tx2"/>
                </a:solidFill>
              </a:rPr>
              <a:t>CalMHSA CalAIM Training Courses MH and SUD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FDF506A-FD4E-4BBC-A10A-DEB94F9BA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732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571FB1B-4FFC-43D6-8121-390B3A44E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3369"/>
            <a:ext cx="12192000" cy="48463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13DA73D-4F66-112A-9A24-EA6650B1B5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861409"/>
              </p:ext>
            </p:extLst>
          </p:nvPr>
        </p:nvGraphicFramePr>
        <p:xfrm>
          <a:off x="2644466" y="465093"/>
          <a:ext cx="6080583" cy="4687067"/>
        </p:xfrm>
        <a:graphic>
          <a:graphicData uri="http://schemas.openxmlformats.org/drawingml/2006/table">
            <a:tbl>
              <a:tblPr firstRow="1" firstCol="1" bandRow="1"/>
              <a:tblGrid>
                <a:gridCol w="4418807">
                  <a:extLst>
                    <a:ext uri="{9D8B030D-6E8A-4147-A177-3AD203B41FA5}">
                      <a16:colId xmlns:a16="http://schemas.microsoft.com/office/drawing/2014/main" val="914468253"/>
                    </a:ext>
                  </a:extLst>
                </a:gridCol>
                <a:gridCol w="895739">
                  <a:extLst>
                    <a:ext uri="{9D8B030D-6E8A-4147-A177-3AD203B41FA5}">
                      <a16:colId xmlns:a16="http://schemas.microsoft.com/office/drawing/2014/main" val="227931399"/>
                    </a:ext>
                  </a:extLst>
                </a:gridCol>
                <a:gridCol w="766037">
                  <a:extLst>
                    <a:ext uri="{9D8B030D-6E8A-4147-A177-3AD203B41FA5}">
                      <a16:colId xmlns:a16="http://schemas.microsoft.com/office/drawing/2014/main" val="1023728894"/>
                    </a:ext>
                  </a:extLst>
                </a:gridCol>
              </a:tblGrid>
              <a:tr h="543709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Course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Mental Health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690892"/>
                  </a:ext>
                </a:extLst>
              </a:tr>
              <a:tr h="848207">
                <a:tc>
                  <a:txBody>
                    <a:bodyPr/>
                    <a:lstStyle/>
                    <a:p>
                      <a:pPr marL="210820" marR="0" indent="-21082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 – Foundation of Documentation and Service Delivery</a:t>
                      </a: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888391"/>
                  </a:ext>
                </a:extLst>
              </a:tr>
              <a:tr h="29082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 – Access to Services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6059548"/>
                  </a:ext>
                </a:extLst>
              </a:tr>
              <a:tr h="29082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 – Assessments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3110076"/>
                  </a:ext>
                </a:extLst>
              </a:tr>
              <a:tr h="29082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 – Diagnosis, Problem Lists, and Care Planning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2398754"/>
                  </a:ext>
                </a:extLst>
              </a:tr>
              <a:tr h="38694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 – Progress Notes</a:t>
                      </a: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9843729"/>
                  </a:ext>
                </a:extLst>
              </a:tr>
              <a:tr h="29082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 – Care Coordination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104389"/>
                  </a:ext>
                </a:extLst>
              </a:tr>
              <a:tr h="29082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 – Screening Tools for SMHS</a:t>
                      </a: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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9955290"/>
                  </a:ext>
                </a:extLst>
              </a:tr>
              <a:tr h="29082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 – Transition of Care Tool</a:t>
                      </a: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216109"/>
                  </a:ext>
                </a:extLst>
              </a:tr>
              <a:tr h="29082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 – Discharge Planning</a:t>
                      </a: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8462824"/>
                  </a:ext>
                </a:extLst>
              </a:tr>
              <a:tr h="29082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– Effective Administration of Screening Tools</a:t>
                      </a: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9871432"/>
                  </a:ext>
                </a:extLst>
              </a:tr>
              <a:tr h="29082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Coding for SMHS</a:t>
                      </a: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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5360117"/>
                  </a:ext>
                </a:extLst>
              </a:tr>
              <a:tr h="29082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Coding for DMC and DMC-ODS</a:t>
                      </a: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*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8956" marR="98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00812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31DE5F2-0AA7-7102-0187-D1E225A93832}"/>
              </a:ext>
            </a:extLst>
          </p:cNvPr>
          <p:cNvSpPr txBox="1"/>
          <p:nvPr/>
        </p:nvSpPr>
        <p:spPr>
          <a:xfrm>
            <a:off x="2691121" y="5185553"/>
            <a:ext cx="6080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If you provide both MH and SUD DMC/DMC-ODS Services</a:t>
            </a:r>
          </a:p>
        </p:txBody>
      </p:sp>
    </p:spTree>
    <p:extLst>
      <p:ext uri="{BB962C8B-B14F-4D97-AF65-F5344CB8AC3E}">
        <p14:creationId xmlns:p14="http://schemas.microsoft.com/office/powerpoint/2010/main" val="38683942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325A1-215C-9D5A-EEF2-677945341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Logging into CalMHSA Moodle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7FE3E-E472-BCB9-C141-159CEA4D6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Moodle courses: https://moodle.calmhsalearns.org/</a:t>
            </a:r>
          </a:p>
          <a:p>
            <a:r>
              <a:rPr lang="en-US" dirty="0"/>
              <a:t>When you go to the CalMHSA Moodle page, your dashboard will be blank, even if you have previously completed courses.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Select “Courses” at the top left of your screen and then select “All Courses”</a:t>
            </a:r>
          </a:p>
          <a:p>
            <a:pPr marL="685800" lvl="1" indent="-457200">
              <a:buFont typeface="+mj-lt"/>
              <a:buAutoNum type="alphaLcPeriod"/>
            </a:pPr>
            <a:r>
              <a:rPr lang="en-US" dirty="0"/>
              <a:t>For EHR training, select EHR</a:t>
            </a:r>
          </a:p>
          <a:p>
            <a:pPr marL="685800" lvl="1" indent="-457200">
              <a:buFont typeface="+mj-lt"/>
              <a:buAutoNum type="alphaLcPeriod"/>
            </a:pPr>
            <a:r>
              <a:rPr lang="en-US" dirty="0"/>
              <a:t>For CalAIM training, select Clinical Practice, then Non-CE Courses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Select the applicable courses to enroll in, and then select “Enroll me”. Repeat for each course that you are required to complete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599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6E37985-09B8-4F09-93C7-44CB3EDE52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6198"/>
            <a:ext cx="12192000" cy="60056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A0F1300-F202-AB8D-49BE-D6A1C1EE4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3206" y="2335435"/>
            <a:ext cx="8405588" cy="218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08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26E82A7-09C9-4FBC-B43B-70200C88E5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3" y="176109"/>
            <a:ext cx="12188952" cy="65314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85F980-258B-2F85-8954-AB4F6D5805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03" y="1278557"/>
            <a:ext cx="5410669" cy="25681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6CF0261-0484-706D-2619-B1FBED01F5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5143" y="1315663"/>
            <a:ext cx="6210838" cy="425232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3FD023A-F220-2F8B-F92A-C0297D1728E7}"/>
              </a:ext>
            </a:extLst>
          </p:cNvPr>
          <p:cNvSpPr txBox="1"/>
          <p:nvPr/>
        </p:nvSpPr>
        <p:spPr>
          <a:xfrm>
            <a:off x="867745" y="951768"/>
            <a:ext cx="4711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EHR Training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6C81708-6B8D-1760-E7BC-694E71331ED4}"/>
              </a:ext>
            </a:extLst>
          </p:cNvPr>
          <p:cNvSpPr txBox="1"/>
          <p:nvPr/>
        </p:nvSpPr>
        <p:spPr>
          <a:xfrm>
            <a:off x="6058666" y="954872"/>
            <a:ext cx="4711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CalAIM Training</a:t>
            </a:r>
          </a:p>
        </p:txBody>
      </p:sp>
    </p:spTree>
    <p:extLst>
      <p:ext uri="{BB962C8B-B14F-4D97-AF65-F5344CB8AC3E}">
        <p14:creationId xmlns:p14="http://schemas.microsoft.com/office/powerpoint/2010/main" val="2118547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6E37985-09B8-4F09-93C7-44CB3EDE52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6198"/>
            <a:ext cx="12192000" cy="60056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D210F6-37B2-4917-E111-52C8F36584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8828" y="830355"/>
            <a:ext cx="9274344" cy="5197290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6490519-5E1F-6831-F85B-6BED9B013A27}"/>
              </a:ext>
            </a:extLst>
          </p:cNvPr>
          <p:cNvCxnSpPr>
            <a:cxnSpLocks/>
          </p:cNvCxnSpPr>
          <p:nvPr/>
        </p:nvCxnSpPr>
        <p:spPr>
          <a:xfrm flipH="1">
            <a:off x="7613780" y="4739951"/>
            <a:ext cx="811763" cy="63448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03172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5B2820DDB2F3499A0903C56CAEF70F" ma:contentTypeVersion="20" ma:contentTypeDescription="Create a new document." ma:contentTypeScope="" ma:versionID="deb56e62b092da9f6a0ffeb7d59ea28b">
  <xsd:schema xmlns:xsd="http://www.w3.org/2001/XMLSchema" xmlns:xs="http://www.w3.org/2001/XMLSchema" xmlns:p="http://schemas.microsoft.com/office/2006/metadata/properties" xmlns:ns2="a79d2ff0-7c7a-468e-9aaa-41a499416770" xmlns:ns3="95c1b256-c662-41af-ae2a-91de74bec572" targetNamespace="http://schemas.microsoft.com/office/2006/metadata/properties" ma:root="true" ma:fieldsID="4cc0d2c5f6a64a2e40df86ec50203f4b" ns2:_="" ns3:_="">
    <xsd:import namespace="a79d2ff0-7c7a-468e-9aaa-41a499416770"/>
    <xsd:import namespace="95c1b256-c662-41af-ae2a-91de74bec5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_ApprovalAssignedTo" minOccurs="0"/>
                <xsd:element ref="ns2:_ApprovalRespondedBy" minOccurs="0"/>
                <xsd:element ref="ns2:_ApprovalSentBy" minOccurs="0"/>
                <xsd:element ref="ns2:_Approval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9d2ff0-7c7a-468e-9aaa-41a4994167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a548d21-6c86-4e33-8bb5-3bd772540c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pprovalAssignedTo" ma:index="21" nillable="true" ma:displayName="Approvers" ma:list="UserInfo" ma:internalName="_ApprovalAssignedTo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ApprovalRespondedBy" ma:index="22" nillable="true" ma:displayName="Responses" ma:list="UserInfo" ma:internalName="_ApprovalRespondedBy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ApprovalSentBy" ma:index="23" nillable="true" ma:displayName="Approval Creator" ma:list="UserInfo" ma:internalName="_ApprovalSentBy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ApprovalStatus" ma:index="24" nillable="true" ma:displayName="Approval status" ma:internalName="_Approval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c1b256-c662-41af-ae2a-91de74bec57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f773868-47d0-47bd-b98c-c982a4fb2d43}" ma:internalName="TaxCatchAll" ma:showField="CatchAllData" ma:web="95c1b256-c662-41af-ae2a-91de74bec5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79d2ff0-7c7a-468e-9aaa-41a499416770">
      <Terms xmlns="http://schemas.microsoft.com/office/infopath/2007/PartnerControls"/>
    </lcf76f155ced4ddcb4097134ff3c332f>
    <TaxCatchAll xmlns="95c1b256-c662-41af-ae2a-91de74bec572" xsi:nil="true"/>
    <_ApprovalAssignedTo xmlns="a79d2ff0-7c7a-468e-9aaa-41a499416770">
      <UserInfo>
        <DisplayName/>
        <AccountId xsi:nil="true"/>
        <AccountType/>
      </UserInfo>
    </_ApprovalAssignedTo>
    <_ApprovalSentBy xmlns="a79d2ff0-7c7a-468e-9aaa-41a499416770">
      <UserInfo>
        <DisplayName/>
        <AccountId xsi:nil="true"/>
        <AccountType/>
      </UserInfo>
    </_ApprovalSentBy>
    <_ApprovalStatus xmlns="a79d2ff0-7c7a-468e-9aaa-41a499416770">0</_ApprovalStatus>
    <_ApprovalRespondedBy xmlns="a79d2ff0-7c7a-468e-9aaa-41a499416770">
      <UserInfo>
        <DisplayName/>
        <AccountId xsi:nil="true"/>
        <AccountType/>
      </UserInfo>
    </_ApprovalRespondedBy>
  </documentManagement>
</p:properties>
</file>

<file path=customXml/itemProps1.xml><?xml version="1.0" encoding="utf-8"?>
<ds:datastoreItem xmlns:ds="http://schemas.openxmlformats.org/officeDocument/2006/customXml" ds:itemID="{1E66CC09-7306-4145-B00C-2506810A60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9d2ff0-7c7a-468e-9aaa-41a499416770"/>
    <ds:schemaRef ds:uri="95c1b256-c662-41af-ae2a-91de74bec5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CF9CB32-F222-4113-845D-38487948DB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115837-409E-41B2-A7E6-4DD98894AD67}">
  <ds:schemaRefs>
    <ds:schemaRef ds:uri="http://schemas.microsoft.com/office/2006/metadata/properties"/>
    <ds:schemaRef ds:uri="http://schemas.microsoft.com/office/infopath/2007/PartnerControls"/>
    <ds:schemaRef ds:uri="a79d2ff0-7c7a-468e-9aaa-41a499416770"/>
    <ds:schemaRef ds:uri="95c1b256-c662-41af-ae2a-91de74bec57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9594</TotalTime>
  <Words>233</Words>
  <Application>Microsoft Office PowerPoint</Application>
  <PresentationFormat>Widescreen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Corbel</vt:lpstr>
      <vt:lpstr>Wingdings</vt:lpstr>
      <vt:lpstr>Banded</vt:lpstr>
      <vt:lpstr>CalMHSA CalAIM a</vt:lpstr>
      <vt:lpstr>Contents</vt:lpstr>
      <vt:lpstr>CalMHSA CalAIM Training Courses MH and SUD</vt:lpstr>
      <vt:lpstr>Logging into CalMHSA Moodle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SmartCare EUT Presentation.pptx</dc:title>
  <dc:creator>Trista Carr</dc:creator>
  <cp:lastModifiedBy>Gina Moreno</cp:lastModifiedBy>
  <cp:revision>4</cp:revision>
  <dcterms:created xsi:type="dcterms:W3CDTF">2023-06-05T15:05:21Z</dcterms:created>
  <dcterms:modified xsi:type="dcterms:W3CDTF">2026-02-25T21:26:50Z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0x010100145B2820DDB2F3499A0903C56CAEF70F</vt:lpwstr>
  </property>
  <property fmtid="{D5CDD505-2E9C-101B-9397-08002B2CF9AE}" pid="3" name="MediaServiceImageTags">
    <vt:lpwstr/>
  </property>
</Properties>
</file>