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86" r:id="rId9"/>
    <p:sldId id="273" r:id="rId10"/>
    <p:sldId id="281" r:id="rId11"/>
    <p:sldId id="260" r:id="rId12"/>
    <p:sldId id="283" r:id="rId13"/>
    <p:sldId id="278" r:id="rId14"/>
    <p:sldId id="274" r:id="rId15"/>
    <p:sldId id="275" r:id="rId16"/>
    <p:sldId id="276" r:id="rId17"/>
    <p:sldId id="261" r:id="rId18"/>
    <p:sldId id="262" r:id="rId19"/>
    <p:sldId id="282" r:id="rId20"/>
    <p:sldId id="263" r:id="rId21"/>
    <p:sldId id="264" r:id="rId22"/>
    <p:sldId id="265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B71A81-041A-E1E8-BCC6-1EE86B97792D}" name="Jeremiah Watts" initials="" userId="S::Jeremiah.Watts@sonoma-county.org::d2848969-08e2-4682-b250-debdbddfb721" providerId="AD"/>
  <p188:author id="{7D813F88-1EF3-9F80-4210-1094176E17E1}" name="Trisha Sheldon" initials="TS" userId="S::trisha.sheldon@sonoma-county.org::662451dc-85dd-48a6-a657-7e4238b530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D0ED39-C980-814A-B34E-8ED3CFD0886A}" v="1" dt="2026-06-08T16:04:38.858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8"/>
    <p:restoredTop sz="94792"/>
  </p:normalViewPr>
  <p:slideViewPr>
    <p:cSldViewPr snapToGrid="0">
      <p:cViewPr varScale="1">
        <p:scale>
          <a:sx n="105" d="100"/>
          <a:sy n="105" d="100"/>
        </p:scale>
        <p:origin x="1956" y="102"/>
      </p:cViewPr>
      <p:guideLst>
        <p:guide orient="horz" pos="2184"/>
        <p:guide pos="3864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EC714-64BE-524D-A056-58C84C998F0C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8C5A4-A1E1-BE42-ADE7-3D8A39152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8C5A4-A1E1-BE42-ADE7-3D8A391520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38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8C5A4-A1E1-BE42-ADE7-3D8A391520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6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4F4F-76F5-0B35-5552-5BC9D0984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766B3-4322-0F9F-FA98-5605342DF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95E0D-65FC-DED1-9695-1086724F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C2D4E-588B-A5AB-8640-2D96C767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F699E-AFA2-7B92-2055-922251ED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6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03AD-A94F-2188-6704-A4EDAD9C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7CF46-953C-BEA3-1840-966E220EC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DBFCA-0B2F-0DB6-B0FA-456C73E6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91CB5-A97F-5291-CAAE-79DE079A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F5D13-2E90-6B5D-933D-03A1E8F5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1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63A69-0301-C539-7329-2D68002D0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F06733-8522-14C1-36C9-D3305131D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69045-4FC2-4C0B-4517-5118F150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CA93E-7E78-39D7-591E-B72EF87B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E9CCC-F2C5-8B3F-4A5B-100EBBE3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8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206D-8D32-2F1B-A9D7-EC41406FE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42FA-EC7F-3597-E773-9E940A4E7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F0EB2-C4EE-F964-8479-BF957FC0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92B95-5465-6E88-62B1-22FC80B3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D24C9-12E6-FFCC-F987-6E6D0BB2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D7C9-A2E5-C392-3305-1AE0396C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1B991-65BF-E098-C57D-54E9CBA37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90B18-97E0-33E5-570C-A41FFE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31E6-63A0-9901-168F-418DFDD6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28B2C-45DB-271B-8FFC-60425FCE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3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ECFB-45DC-D187-55F0-98AC02E0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A3377-3A6D-A45C-481D-DD0A995DD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0E927-0F82-7DCF-FE05-A0DCDA653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EC56B-15C9-8E1F-A35F-E28B1E2E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1899A-6449-35D4-D722-ADBC7F38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485B7-EA85-7B21-625C-FEEF349FA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8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26FB-346D-6BFB-4EB2-C85E14F1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B805D-D3A8-5D98-B21D-E1E32918B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C450B-6432-0431-BF9E-8A19BF245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0B4DF-2EF9-D2A1-F859-B047CE6E66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DBE732-06C5-F44B-27CB-A87F45699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58DEDB-16AB-F2CA-9EC3-A56BA439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55B7E6-4761-8E85-BFE1-4025E294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992628-D87D-1B17-C8E2-E45D56A7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5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A00F-3A78-8131-DE19-E52A0449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85FBA6-54D5-601A-C82A-DB4AA3A8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57118-6044-5E6F-6991-C19D233F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71D36-4CC6-A801-74DF-7AE460E3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91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D99212-B9B3-DCF1-8B07-FC6F041C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F5887-3D5B-59EF-C479-A7492190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C4EA2-2D81-B955-55EB-BD15188F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D4FA9-A6CA-6715-22D3-081854D3C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A7503-E7B1-4F2B-4F2A-36ECBCE12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40676-CF6C-3137-D7D4-3E4CFB69B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64D57-5D92-0946-F566-68E2EF30D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B62DB-989E-8605-A4ED-55AC82A3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3AD64-7378-02F3-A73F-7979C44B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9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FBF8-97A6-70EC-B242-E59F3900E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0ABAA-8AAA-6033-BEC3-0320916E6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53CE5-C380-F0ED-0E9F-6827DCDF5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7F9B2-0A40-ED23-F3A4-E45BF7C5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4F44E-69C8-FF40-2923-6B5518EA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55E15-8D9E-5A04-E971-6AD16D4E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2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4BCFDC-A120-53F5-1776-1005BA475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061C0-A121-F130-1FF0-89FA011B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D87E2-025C-F4D8-F53B-D1C4DA7ED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181932-92B7-6941-A159-C85004FFFB1B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0452-1E65-992A-E78F-EE14EA198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68618-8439-53E8-C905-0A85A1379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1A6CAD-D8DF-DB48-A5DC-CAEC94479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hyperlink" Target="mailto:BHQA@sonoma-county.org" TargetMode="External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hyperlink" Target="mailto:bhqa@sonoma-county.or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Trisha.Sheldon@sonoma-county.org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mailto:Jeremiah.Watts@sonomacounty.gov" TargetMode="External"/><Relationship Id="rId5" Type="http://schemas.openxmlformats.org/officeDocument/2006/relationships/hyperlink" Target="mailto:BHQA@sonoma-county.org" TargetMode="External"/><Relationship Id="rId4" Type="http://schemas.openxmlformats.org/officeDocument/2006/relationships/hyperlink" Target="https://sonomacounty.ca.gov/Health/Behavioral-Health/Medi-Cal-Informing-Material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E2440-9869-F1D8-9494-8B24A3E23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9452"/>
            <a:ext cx="9144000" cy="2526738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Member Grievances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8BD1E-D08D-4B2E-5B14-B6BA73EA2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5230"/>
            <a:ext cx="9144000" cy="1626541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Sonoma County Behavioral Health</a:t>
            </a:r>
          </a:p>
          <a:p>
            <a:r>
              <a:rPr lang="en-US" sz="2000" b="1">
                <a:solidFill>
                  <a:srgbClr val="FFFFFF"/>
                </a:solidFill>
              </a:rPr>
              <a:t>Quality Assurance</a:t>
            </a:r>
            <a:endParaRPr lang="en-US" sz="2000" b="1">
              <a:solidFill>
                <a:srgbClr val="FFFFFF"/>
              </a:solidFill>
              <a:cs typeface="Calibri"/>
            </a:endParaRPr>
          </a:p>
          <a:p>
            <a:r>
              <a:rPr lang="en-US" sz="2000">
                <a:solidFill>
                  <a:srgbClr val="FFFFFF"/>
                </a:solidFill>
              </a:rPr>
              <a:t>Mental Health Plan / Drug Medi-Cal Plan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r>
              <a:rPr lang="en-US" sz="2000">
                <a:solidFill>
                  <a:srgbClr val="FFFFFF"/>
                </a:solidFill>
              </a:rPr>
              <a:t>From here-out to be referred to as Plans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D080EC2-42B5-4E04-BBF7-F0BC5CB7C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66566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AB116CFE-8C9C-1E6E-8746-2D0BD8B53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32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8"/>
    </mc:Choice>
    <mc:Fallback xmlns="">
      <p:transition spd="slow" advTm="1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7FB33-D5C6-3610-CB7B-7AE84B25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Grievances Filed with the Provider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70C1C-86C2-764F-B7DC-31F3FE9E3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arenR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Member brings concern to the provider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Provider responds by offering the Grievance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Offer to assist in the completion of the form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Offer to resolve the grievance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Completed form sent securely to Grievance Coordinator/Clinical Specialists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2) If Grievance is not resolved within one business day of filing – Non-Exempt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Grievance Coordinator/Clinical specialists sends formal grievance acknowledgement letter to beneficiary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Formal grievance investigation begins (evidence collected, action items reviewed,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Grievance Coordinator/Clinical Specialists coordinates with CBO to ensure timely resolution of grievance (</a:t>
            </a:r>
            <a:r>
              <a:rPr lang="en-US" sz="16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within 30 days of filing) </a:t>
            </a:r>
          </a:p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4) At the conclusion of the investigation Grievance Coordinator will send resolution letter to provider and member.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 Resolution Letter if grievance is exempt</a:t>
            </a:r>
          </a:p>
          <a:p>
            <a:endParaRPr lang="en-US" sz="14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1C69175-2310-93E9-E115-DAD4749CE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41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03"/>
    </mc:Choice>
    <mc:Fallback xmlns="">
      <p:transition spd="slow" advTm="6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468" y="621792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108075" marR="5080" indent="-1096010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</a:t>
            </a:r>
            <a:r>
              <a:rPr lang="en-US" sz="4200" kern="1200" spc="-7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COMPLETION</a:t>
            </a:r>
            <a:r>
              <a:rPr lang="en-US" sz="4200" kern="1200" spc="-8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spc="-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2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EXEMPT</a:t>
            </a:r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99085" marR="508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Mark</a:t>
            </a:r>
            <a:r>
              <a:rPr lang="en-US" sz="19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10">
                <a:latin typeface="Calibri" panose="020F0502020204030204" pitchFamily="34" charset="0"/>
                <a:cs typeface="Calibri" panose="020F0502020204030204" pitchFamily="34" charset="0"/>
              </a:rPr>
              <a:t>“grievance”</a:t>
            </a:r>
            <a:r>
              <a:rPr lang="en-US" sz="19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  <a:r>
              <a:rPr lang="en-US" sz="1900" spc="-6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19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  <a:r>
              <a:rPr lang="en-US" sz="19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25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2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10">
                <a:latin typeface="Calibri" panose="020F0502020204030204" pitchFamily="34" charset="0"/>
                <a:cs typeface="Calibri" panose="020F0502020204030204" pitchFamily="34" charset="0"/>
              </a:rPr>
              <a:t>form.</a:t>
            </a:r>
            <a:endParaRPr lang="en-US"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161925" indent="-228600">
              <a:lnSpc>
                <a:spcPct val="90000"/>
              </a:lnSpc>
              <a:spcBef>
                <a:spcPts val="99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9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r>
              <a:rPr lang="en-US" sz="19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9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indicate</a:t>
            </a:r>
            <a:r>
              <a:rPr lang="en-US" sz="1900" spc="-3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19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en-US" sz="19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25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en-US" sz="1900" spc="-10">
                <a:latin typeface="Calibri" panose="020F0502020204030204" pitchFamily="34" charset="0"/>
                <a:cs typeface="Calibri" panose="020F0502020204030204" pitchFamily="34" charset="0"/>
              </a:rPr>
              <a:t>taken</a:t>
            </a:r>
            <a:r>
              <a:rPr lang="en-US" sz="1900" spc="-6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n-US" sz="1900" spc="-6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7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  <a:r>
              <a:rPr lang="en-US" sz="1900" spc="-5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1900" spc="-6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resolve</a:t>
            </a:r>
            <a:r>
              <a:rPr lang="en-US" sz="19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25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900" spc="-10">
                <a:latin typeface="Calibri" panose="020F0502020204030204" pitchFamily="34" charset="0"/>
                <a:cs typeface="Calibri" panose="020F0502020204030204" pitchFamily="34" charset="0"/>
              </a:rPr>
              <a:t>grievance.</a:t>
            </a:r>
            <a:endParaRPr lang="en-US"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365760" indent="-2286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9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Staff</a:t>
            </a:r>
            <a:r>
              <a:rPr lang="en-US" sz="1900" spc="-2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sz="1900" spc="-2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en-US" sz="1900" spc="-6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r>
              <a:rPr lang="en-US" sz="1900" spc="-3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20">
                <a:latin typeface="Calibri" panose="020F0502020204030204" pitchFamily="34" charset="0"/>
                <a:cs typeface="Calibri" panose="020F0502020204030204" pitchFamily="34" charset="0"/>
              </a:rPr>
              <a:t>Check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2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“Exempt”</a:t>
            </a:r>
            <a:r>
              <a:rPr lang="en-US" sz="19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25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  <a:endParaRPr lang="en-US"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634365" indent="-2286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19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date</a:t>
            </a:r>
            <a:r>
              <a:rPr lang="en-US" sz="19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10">
                <a:latin typeface="Calibri" panose="020F0502020204030204" pitchFamily="34" charset="0"/>
                <a:cs typeface="Calibri" panose="020F0502020204030204" pitchFamily="34" charset="0"/>
              </a:rPr>
              <a:t>grievance</a:t>
            </a:r>
            <a:r>
              <a:rPr lang="en-US" sz="19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25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en-US" sz="1900" spc="-10"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endParaRPr lang="en-US"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9906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r>
              <a:rPr lang="en-US" sz="19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en-US" sz="19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en-US" sz="1900" spc="-5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19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9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20">
                <a:latin typeface="Calibri" panose="020F0502020204030204" pitchFamily="34" charset="0"/>
                <a:cs typeface="Calibri" panose="020F0502020204030204" pitchFamily="34" charset="0"/>
              </a:rPr>
              <a:t>DHS-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BHD</a:t>
            </a:r>
            <a:r>
              <a:rPr lang="en-US" sz="1900" spc="-7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>
                <a:latin typeface="Calibri" panose="020F0502020204030204" pitchFamily="34" charset="0"/>
                <a:cs typeface="Calibri" panose="020F0502020204030204" pitchFamily="34" charset="0"/>
              </a:rPr>
              <a:t>Grievance</a:t>
            </a:r>
            <a:r>
              <a:rPr lang="en-US" sz="19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spc="-10">
                <a:latin typeface="Calibri" panose="020F0502020204030204" pitchFamily="34" charset="0"/>
                <a:cs typeface="Calibri" panose="020F0502020204030204" pitchFamily="34" charset="0"/>
              </a:rPr>
              <a:t>Coordinator immediately</a:t>
            </a:r>
            <a:endParaRPr lang="en-US" sz="19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ject 4" descr="Table&#10;&#10;Description automatically generated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49824" y="0"/>
            <a:ext cx="6556310" cy="6681465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5BAF2957-AE6B-7D40-1FE1-F425A1290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0"/>
    </mc:Choice>
    <mc:Fallback xmlns="">
      <p:transition spd="slow" advTm="4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106" y="589788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692150" marR="5080" indent="-680085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</a:t>
            </a:r>
            <a:r>
              <a:rPr lang="en-US" sz="4200" kern="1200" spc="-7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COMPLETION</a:t>
            </a:r>
            <a:r>
              <a:rPr lang="en-US" sz="4200" kern="1200" spc="-8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spc="-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en-US" sz="42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NON-EXEMPT</a:t>
            </a:r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06106" y="2660903"/>
            <a:ext cx="4818888" cy="3814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99085" marR="5080" indent="-228600">
              <a:lnSpc>
                <a:spcPct val="9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Mark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“grievance”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  <a:r>
              <a:rPr lang="en-US" sz="2000" spc="-6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25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2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form.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161925" indent="-228600">
              <a:lnSpc>
                <a:spcPct val="90000"/>
              </a:lnSpc>
              <a:spcBef>
                <a:spcPts val="99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indicate</a:t>
            </a:r>
            <a:r>
              <a:rPr lang="en-US" sz="2000" spc="-3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25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taken</a:t>
            </a:r>
            <a:r>
              <a:rPr lang="en-US" sz="2000" spc="-6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n-US" sz="2000" spc="-6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7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provider</a:t>
            </a:r>
            <a:r>
              <a:rPr lang="en-US" sz="2000" spc="-5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000" spc="-6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resolve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25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grievance.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365760" indent="-228600">
              <a:lnSpc>
                <a:spcPct val="90000"/>
              </a:lnSpc>
              <a:spcBef>
                <a:spcPts val="100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Staff</a:t>
            </a:r>
            <a:r>
              <a:rPr lang="en-US" sz="2000" spc="-2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sz="2000" spc="-2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en-US" sz="2000" spc="-6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r>
              <a:rPr lang="en-US" sz="2000" spc="-3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20">
                <a:latin typeface="Calibri" panose="020F0502020204030204" pitchFamily="34" charset="0"/>
                <a:cs typeface="Calibri" panose="020F0502020204030204" pitchFamily="34" charset="0"/>
              </a:rPr>
              <a:t>Check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 “Non-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Exempt”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25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99060" indent="-2286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en-US" sz="2000" spc="-5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20">
                <a:latin typeface="Calibri" panose="020F0502020204030204" pitchFamily="34" charset="0"/>
                <a:cs typeface="Calibri" panose="020F0502020204030204" pitchFamily="34" charset="0"/>
              </a:rPr>
              <a:t>DHS-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BHD</a:t>
            </a:r>
            <a:r>
              <a:rPr lang="en-US" sz="2000" spc="-7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Grievance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Coordinator immediately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ject 4" descr="Table&#10;&#10;Description automatically generated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1046" y="54865"/>
            <a:ext cx="6419462" cy="66448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BC0726-BE5A-BA12-ABE5-AF59ED740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4"/>
    </mc:Choice>
    <mc:Fallback xmlns="">
      <p:transition spd="slow" advTm="3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979805" marR="5080" indent="-967740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</a:t>
            </a:r>
            <a:r>
              <a:rPr lang="en-US" sz="4200" kern="1200" spc="-7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COMPLETION</a:t>
            </a:r>
            <a:r>
              <a:rPr lang="en-US" sz="4200" kern="1200" spc="-8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spc="-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en-US" sz="42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REFERRED</a:t>
            </a:r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454308" y="2757569"/>
            <a:ext cx="5116721" cy="3734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99085" indent="-228600">
              <a:lnSpc>
                <a:spcPct val="90000"/>
              </a:lnSpc>
              <a:spcBef>
                <a:spcPts val="109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Inform</a:t>
            </a:r>
            <a:r>
              <a:rPr lang="en-US" sz="2000" spc="-6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filer</a:t>
            </a:r>
            <a:r>
              <a:rPr lang="en-US" sz="2000" spc="-5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2000" spc="-5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referred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5080" indent="-2286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Mark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2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“grievance”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2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25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form.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116205" indent="-228600">
              <a:lnSpc>
                <a:spcPct val="90000"/>
              </a:lnSpc>
              <a:spcBef>
                <a:spcPts val="994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2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Staff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sz="2000" spc="-3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en-US" sz="2000" spc="-3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lang="en-US" sz="2000" spc="-25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“Exempt”</a:t>
            </a:r>
            <a:r>
              <a:rPr lang="en-US" sz="2000" spc="-6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2000" spc="-3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000" b="1" i="1" spc="-10">
                <a:latin typeface="Calibri" panose="020F0502020204030204" pitchFamily="34" charset="0"/>
                <a:cs typeface="Calibri" panose="020F0502020204030204" pitchFamily="34" charset="0"/>
              </a:rPr>
              <a:t>referred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124460" indent="-228600">
              <a:lnSpc>
                <a:spcPct val="90000"/>
              </a:lnSpc>
              <a:spcBef>
                <a:spcPts val="1010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date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grievance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referred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spc="-1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000" spc="-2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whom.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9085" marR="67310" indent="-228600">
              <a:lnSpc>
                <a:spcPct val="90000"/>
              </a:lnSpc>
              <a:spcBef>
                <a:spcPts val="985"/>
              </a:spcBef>
              <a:buFont typeface="Arial" panose="020B0604020202020204" pitchFamily="34" charset="0"/>
              <a:buChar char="•"/>
              <a:tabLst>
                <a:tab pos="299085" algn="l"/>
              </a:tabLst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r>
              <a:rPr lang="en-US" sz="2000" spc="-4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en-US" sz="2000" spc="-3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en-US" sz="2000" spc="-5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000" spc="-4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20">
                <a:latin typeface="Calibri" panose="020F0502020204030204" pitchFamily="34" charset="0"/>
                <a:cs typeface="Calibri" panose="020F0502020204030204" pitchFamily="34" charset="0"/>
              </a:rPr>
              <a:t>DHS-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BHD</a:t>
            </a:r>
            <a:r>
              <a:rPr lang="en-US" sz="2000" spc="-75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Grievance</a:t>
            </a:r>
            <a:r>
              <a:rPr lang="en-US" sz="2000" spc="-5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pc="-10">
                <a:latin typeface="Calibri" panose="020F0502020204030204" pitchFamily="34" charset="0"/>
                <a:cs typeface="Calibri" panose="020F0502020204030204" pitchFamily="34" charset="0"/>
              </a:rPr>
              <a:t>Coordinator immediately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7656" y="68581"/>
            <a:ext cx="6267717" cy="675284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F290FE3-E19A-E7E1-7607-1199DD031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8"/>
    </mc:Choice>
    <mc:Fallback xmlns="">
      <p:transition spd="slow" advTm="3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AB1B1-AD42-92E2-73B7-0EF7ECA2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Grievance Tracking &amp; Reporting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BD6683-EF40-705B-C4BA-A24327815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625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5"/>
    </mc:Choice>
    <mc:Fallback xmlns="">
      <p:transition spd="slow" advTm="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1243B-8F6B-FE08-6D80-4A455520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Grievance Tracking &amp; Reporting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E5D17-9986-6D46-9987-3C9D6594D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58" y="1991382"/>
            <a:ext cx="9120188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 ensure accurate tracking and reporting, providers are required to do the following: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Develop and establish a tracking method to log grievances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Retain copies of all filled grievances and immediately submit grievance to the BHD via secure email </a:t>
            </a:r>
            <a:r>
              <a:rPr lang="en-US" sz="2200" spc="-1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BHQA@sonoma-county.org</a:t>
            </a:r>
            <a:endParaRPr lang="en-US" sz="22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spc="-10" dirty="0">
                <a:latin typeface="Calibri" panose="020F0502020204030204" pitchFamily="34" charset="0"/>
                <a:cs typeface="Calibri" panose="020F0502020204030204" pitchFamily="34" charset="0"/>
              </a:rPr>
              <a:t>Complete and submit quarterly grievance report to BHD via secure email </a:t>
            </a:r>
            <a:r>
              <a:rPr lang="en-US" sz="2200" spc="-1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BHQA@sonoma-county.org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7B4F64-F36E-C263-B590-5ACEF0335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23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5"/>
    </mc:Choice>
    <mc:Fallback xmlns="">
      <p:transition spd="slow" advTm="3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ED0B8-D064-39B3-D609-DE4BC4984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600"/>
              <a:t>Grievance Tracking &amp; Reporting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2F8EF-742A-5124-7594-1DFFE4E0E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/>
              <a:t>Quarterly report for CBO’s</a:t>
            </a:r>
          </a:p>
          <a:p>
            <a:r>
              <a:rPr lang="en-US" sz="2200"/>
              <a:t>Tracker is emailed quarterly by grievance coordinators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B94E001-93A1-CA7F-66E8-7C26F2FD9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017914"/>
              </p:ext>
            </p:extLst>
          </p:nvPr>
        </p:nvGraphicFramePr>
        <p:xfrm>
          <a:off x="5613547" y="82298"/>
          <a:ext cx="6500326" cy="6693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4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59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3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29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27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74925"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800" b="1">
                          <a:latin typeface="Calibri"/>
                          <a:cs typeface="Calibri"/>
                        </a:rPr>
                        <a:t>Contracted</a:t>
                      </a:r>
                      <a:r>
                        <a:rPr lang="en-US" sz="800" b="1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800" b="1">
                          <a:latin typeface="Calibri"/>
                          <a:cs typeface="Calibri"/>
                        </a:rPr>
                        <a:t>Provider</a:t>
                      </a:r>
                      <a:r>
                        <a:rPr lang="en-US" sz="800" b="1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800" b="1" spc="-20">
                          <a:latin typeface="Calibri"/>
                          <a:cs typeface="Calibri"/>
                        </a:rPr>
                        <a:t>Name:</a:t>
                      </a:r>
                      <a:endParaRPr lang="en-US" sz="800">
                        <a:latin typeface="Calibri"/>
                        <a:cs typeface="Calibri"/>
                      </a:endParaRPr>
                    </a:p>
                  </a:txBody>
                  <a:tcPr marL="0" marR="0" marT="331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236">
                <a:tc gridSpan="8"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en-US" sz="1100" b="1" spc="-10">
                          <a:latin typeface="Calibri"/>
                          <a:cs typeface="Calibri"/>
                        </a:rPr>
                        <a:t>GRIEVANCES</a:t>
                      </a:r>
                      <a:endParaRPr lang="en-US" sz="1100">
                        <a:latin typeface="Calibri"/>
                        <a:cs typeface="Calibri"/>
                      </a:endParaRPr>
                    </a:p>
                  </a:txBody>
                  <a:tcPr marL="0" marR="0" marT="7449" marB="0">
                    <a:lnL w="9525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663">
                <a:tc>
                  <a:txBody>
                    <a:bodyPr/>
                    <a:lstStyle/>
                    <a:p>
                      <a:pPr marL="471170">
                        <a:lnSpc>
                          <a:spcPct val="196916"/>
                        </a:lnSpc>
                        <a:spcBef>
                          <a:spcPts val="1200"/>
                        </a:spcBef>
                      </a:pPr>
                      <a:r>
                        <a:rPr lang="en-US" sz="1000" b="1" spc="-10">
                          <a:latin typeface="Calibri"/>
                          <a:cs typeface="Calibri"/>
                        </a:rPr>
                        <a:t>CATEGORY</a:t>
                      </a:r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0" marR="0" marT="993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270510">
                        <a:lnSpc>
                          <a:spcPct val="196916"/>
                        </a:lnSpc>
                        <a:spcBef>
                          <a:spcPts val="1200"/>
                        </a:spcBef>
                      </a:pPr>
                      <a:r>
                        <a:rPr lang="en-US" sz="1000" b="1">
                          <a:latin typeface="Calibri"/>
                          <a:cs typeface="Calibri"/>
                        </a:rPr>
                        <a:t>REPORTING</a:t>
                      </a:r>
                      <a:r>
                        <a:rPr lang="en-US" sz="1000" b="1" spc="25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000" b="1" spc="-10">
                          <a:latin typeface="Calibri"/>
                          <a:cs typeface="Calibri"/>
                        </a:rPr>
                        <a:t>PERIOD</a:t>
                      </a:r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0" marR="0" marT="99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5080" algn="ctr">
                        <a:lnSpc>
                          <a:spcPct val="196916"/>
                        </a:lnSpc>
                        <a:spcBef>
                          <a:spcPts val="1200"/>
                        </a:spcBef>
                      </a:pPr>
                      <a:r>
                        <a:rPr lang="en-US" sz="1000" b="1" spc="-10">
                          <a:latin typeface="Calibri"/>
                          <a:cs typeface="Calibri"/>
                        </a:rPr>
                        <a:t>DISPOSTION</a:t>
                      </a:r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0" marR="0" marT="99320" marB="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030"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700" b="1" spc="-10">
                          <a:latin typeface="Calibri"/>
                          <a:cs typeface="Calibri"/>
                        </a:rPr>
                        <a:t>ACCESS</a:t>
                      </a:r>
                      <a:endParaRPr lang="en-US" sz="700">
                        <a:latin typeface="Calibri"/>
                        <a:cs typeface="Calibri"/>
                      </a:endParaRPr>
                    </a:p>
                  </a:txBody>
                  <a:tcPr marL="0" marR="0" marT="4966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BE3D5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2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3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4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Resolved</a:t>
                      </a:r>
                      <a:r>
                        <a:rPr lang="en-US" sz="600" b="1" spc="1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Referred</a:t>
                      </a:r>
                      <a:r>
                        <a:rPr lang="en-US" sz="600" b="1" spc="15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Out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Pending</a:t>
                      </a:r>
                      <a:r>
                        <a:rPr lang="en-US" sz="600" b="1" spc="15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Close</a:t>
                      </a:r>
                      <a:r>
                        <a:rPr lang="en-US" sz="600" b="1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US" sz="600" b="1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296">
                <a:tc>
                  <a:txBody>
                    <a:bodyPr/>
                    <a:lstStyle/>
                    <a:p>
                      <a:pPr marL="3733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Service</a:t>
                      </a:r>
                      <a:r>
                        <a:rPr lang="en-US" sz="600" b="1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Not</a:t>
                      </a:r>
                      <a:r>
                        <a:rPr lang="en-US" sz="600" b="1" spc="1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Available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BE3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823"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Service</a:t>
                      </a:r>
                      <a:r>
                        <a:rPr lang="en-US" sz="600" b="1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Not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Accessible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BE3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823">
                <a:tc>
                  <a:txBody>
                    <a:bodyPr/>
                    <a:lstStyle/>
                    <a:p>
                      <a:pPr marL="3733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Timeliness</a:t>
                      </a:r>
                      <a:r>
                        <a:rPr lang="en-US" sz="600" b="1" spc="6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US" sz="600" b="1" spc="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Services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BE3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823">
                <a:tc>
                  <a:txBody>
                    <a:bodyPr/>
                    <a:lstStyle/>
                    <a:p>
                      <a:pPr marL="2825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24/7</a:t>
                      </a:r>
                      <a:r>
                        <a:rPr lang="en-US" sz="600" b="1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Toll-free</a:t>
                      </a:r>
                      <a:r>
                        <a:rPr lang="en-US" sz="600" b="1" spc="114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Access</a:t>
                      </a:r>
                      <a:r>
                        <a:rPr lang="en-US" sz="600" b="1" spc="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20">
                          <a:latin typeface="Calibri"/>
                          <a:cs typeface="Calibri"/>
                        </a:rPr>
                        <a:t>Line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BE3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823"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Linguistic</a:t>
                      </a:r>
                      <a:r>
                        <a:rPr lang="en-US" sz="600" b="1" spc="20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Services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BE3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373">
                <a:tc>
                  <a:txBody>
                    <a:bodyPr/>
                    <a:lstStyle/>
                    <a:p>
                      <a:pPr marL="428625">
                        <a:lnSpc>
                          <a:spcPct val="197124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Other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Access</a:t>
                      </a:r>
                      <a:r>
                        <a:rPr lang="en-US" sz="600" b="1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Issues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BE3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46">
                <a:tc>
                  <a:txBody>
                    <a:bodyPr/>
                    <a:lstStyle/>
                    <a:p>
                      <a:pPr marR="9525" algn="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 spc="-10">
                          <a:latin typeface="Calibri"/>
                          <a:cs typeface="Calibri"/>
                        </a:rPr>
                        <a:t>TOTAL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85"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en-US" sz="700" b="1">
                          <a:latin typeface="Calibri"/>
                          <a:cs typeface="Calibri"/>
                        </a:rPr>
                        <a:t>QUALITY</a:t>
                      </a:r>
                      <a:r>
                        <a:rPr lang="en-US" sz="700" b="1" spc="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700" b="1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US" sz="700" b="1" spc="8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700" b="1" spc="-20">
                          <a:latin typeface="Calibri"/>
                          <a:cs typeface="Calibri"/>
                        </a:rPr>
                        <a:t>CARE</a:t>
                      </a:r>
                      <a:endParaRPr lang="en-US" sz="700">
                        <a:latin typeface="Calibri"/>
                        <a:cs typeface="Calibri"/>
                      </a:endParaRPr>
                    </a:p>
                  </a:txBody>
                  <a:tcPr marL="0" marR="0" marT="82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2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3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4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Resolved</a:t>
                      </a:r>
                      <a:r>
                        <a:rPr lang="en-US" sz="600" b="1" spc="1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Referred</a:t>
                      </a:r>
                      <a:r>
                        <a:rPr lang="en-US" sz="600" b="1" spc="15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Out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Pending</a:t>
                      </a:r>
                      <a:r>
                        <a:rPr lang="en-US" sz="600" b="1" spc="15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Close</a:t>
                      </a:r>
                      <a:r>
                        <a:rPr lang="en-US" sz="600" b="1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US" sz="600" b="1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1738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marL="317500">
                        <a:lnSpc>
                          <a:spcPct val="192268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Staff</a:t>
                      </a:r>
                      <a:r>
                        <a:rPr lang="en-US" sz="600" b="1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Behavior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Concerns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7823">
                <a:tc>
                  <a:txBody>
                    <a:bodyPr/>
                    <a:lstStyle/>
                    <a:p>
                      <a:pPr marL="1847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Treatment</a:t>
                      </a:r>
                      <a:r>
                        <a:rPr lang="en-US" sz="600" b="1" spc="13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Issues</a:t>
                      </a:r>
                      <a:r>
                        <a:rPr lang="en-US" sz="600" b="1" spc="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or</a:t>
                      </a:r>
                      <a:r>
                        <a:rPr lang="en-US" sz="600" b="1" spc="12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Concerns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366">
                <a:tc>
                  <a:txBody>
                    <a:bodyPr/>
                    <a:lstStyle/>
                    <a:p>
                      <a:pPr marL="380365">
                        <a:lnSpc>
                          <a:spcPct val="192268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Medication</a:t>
                      </a:r>
                      <a:r>
                        <a:rPr lang="en-US" sz="600" b="1" spc="25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Concerns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366">
                <a:tc>
                  <a:txBody>
                    <a:bodyPr/>
                    <a:lstStyle/>
                    <a:p>
                      <a:pPr marL="289560">
                        <a:lnSpc>
                          <a:spcPct val="192268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Cultural</a:t>
                      </a:r>
                      <a:r>
                        <a:rPr lang="en-US" sz="600" b="1" spc="15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Appropriateness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2373">
                <a:tc>
                  <a:txBody>
                    <a:bodyPr/>
                    <a:lstStyle/>
                    <a:p>
                      <a:pPr marL="226695">
                        <a:lnSpc>
                          <a:spcPct val="197124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Other</a:t>
                      </a:r>
                      <a:r>
                        <a:rPr lang="en-US" sz="600" b="1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Quality</a:t>
                      </a:r>
                      <a:r>
                        <a:rPr lang="en-US" sz="600" b="1" spc="13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US" sz="600" b="1" spc="8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Care</a:t>
                      </a:r>
                      <a:r>
                        <a:rPr lang="en-US" sz="600" b="1" spc="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Issues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5243">
                <a:tc>
                  <a:txBody>
                    <a:bodyPr/>
                    <a:lstStyle/>
                    <a:p>
                      <a:pPr marR="72390" algn="r">
                        <a:lnSpc>
                          <a:spcPct val="100000"/>
                        </a:lnSpc>
                      </a:pPr>
                      <a:r>
                        <a:rPr lang="en-US" sz="600" b="1" spc="-10">
                          <a:latin typeface="Calibri"/>
                          <a:cs typeface="Calibri"/>
                        </a:rPr>
                        <a:t>TOTAL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0295">
                <a:tc rowSpan="2">
                  <a:txBody>
                    <a:bodyPr/>
                    <a:lstStyle/>
                    <a:p>
                      <a:pPr marL="24130">
                        <a:lnSpc>
                          <a:spcPct val="192317"/>
                        </a:lnSpc>
                        <a:spcBef>
                          <a:spcPts val="1015"/>
                        </a:spcBef>
                      </a:pPr>
                      <a:r>
                        <a:rPr lang="en-US" sz="700" b="1">
                          <a:latin typeface="Calibri"/>
                          <a:cs typeface="Calibri"/>
                        </a:rPr>
                        <a:t>CHANGE</a:t>
                      </a:r>
                      <a:r>
                        <a:rPr lang="en-US" sz="700" b="1" spc="8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700" b="1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US" sz="700" b="1" spc="13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700" b="1" spc="-10">
                          <a:latin typeface="Calibri"/>
                          <a:cs typeface="Calibri"/>
                        </a:rPr>
                        <a:t>PROVIDER</a:t>
                      </a:r>
                      <a:endParaRPr lang="en-US" sz="700">
                        <a:latin typeface="Calibri"/>
                        <a:cs typeface="Calibri"/>
                      </a:endParaRPr>
                    </a:p>
                  </a:txBody>
                  <a:tcPr marL="0" marR="0" marT="8400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ED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2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3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4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Resolved</a:t>
                      </a:r>
                      <a:r>
                        <a:rPr lang="en-US" sz="600" b="1" spc="1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Referred</a:t>
                      </a:r>
                      <a:r>
                        <a:rPr lang="en-US" sz="600" b="1" spc="15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Out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Pending</a:t>
                      </a:r>
                      <a:r>
                        <a:rPr lang="en-US" sz="600" b="1" spc="15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Close</a:t>
                      </a:r>
                      <a:r>
                        <a:rPr lang="en-US" sz="600" b="1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US" sz="600" b="1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108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8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E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5243">
                <a:tc>
                  <a:txBody>
                    <a:bodyPr/>
                    <a:lstStyle/>
                    <a:p>
                      <a:pPr marR="72390" algn="r">
                        <a:lnSpc>
                          <a:spcPct val="100000"/>
                        </a:lnSpc>
                      </a:pPr>
                      <a:r>
                        <a:rPr lang="en-US" sz="600" b="1" spc="-10">
                          <a:latin typeface="Calibri"/>
                          <a:cs typeface="Calibri"/>
                        </a:rPr>
                        <a:t>TOTAL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4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2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3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4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Resolved</a:t>
                      </a:r>
                      <a:r>
                        <a:rPr lang="en-US" sz="600" b="1" spc="1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Referred</a:t>
                      </a:r>
                      <a:r>
                        <a:rPr lang="en-US" sz="600" b="1" spc="15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Out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Pending</a:t>
                      </a:r>
                      <a:r>
                        <a:rPr lang="en-US" sz="600" b="1" spc="15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Close</a:t>
                      </a:r>
                      <a:r>
                        <a:rPr lang="en-US" sz="600" b="1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US" sz="600" b="1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2527">
                <a:tc>
                  <a:txBody>
                    <a:bodyPr/>
                    <a:lstStyle/>
                    <a:p>
                      <a:pPr marL="24130">
                        <a:lnSpc>
                          <a:spcPct val="192317"/>
                        </a:lnSpc>
                        <a:spcBef>
                          <a:spcPts val="275"/>
                        </a:spcBef>
                      </a:pPr>
                      <a:r>
                        <a:rPr lang="en-US" sz="700" b="1" spc="10">
                          <a:latin typeface="Calibri"/>
                          <a:cs typeface="Calibri"/>
                        </a:rPr>
                        <a:t>CONFIDENTIALITY</a:t>
                      </a:r>
                      <a:r>
                        <a:rPr lang="en-US" sz="700" b="1" spc="1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700" b="1" spc="-10">
                          <a:latin typeface="Calibri"/>
                          <a:cs typeface="Calibri"/>
                        </a:rPr>
                        <a:t>CONCERN</a:t>
                      </a:r>
                      <a:endParaRPr lang="en-US" sz="700">
                        <a:latin typeface="Calibri"/>
                        <a:cs typeface="Calibri"/>
                      </a:endParaRPr>
                    </a:p>
                  </a:txBody>
                  <a:tcPr marL="0" marR="0" marT="22761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344">
                <a:tc>
                  <a:txBody>
                    <a:bodyPr/>
                    <a:lstStyle/>
                    <a:p>
                      <a:pPr marR="7239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600" b="1" spc="-10">
                          <a:latin typeface="Calibri"/>
                          <a:cs typeface="Calibri"/>
                        </a:rPr>
                        <a:t>TOTAL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3062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3931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3931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3931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3931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3931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3931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3931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36120"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700" b="1" spc="-10">
                          <a:latin typeface="Calibri"/>
                          <a:cs typeface="Calibri"/>
                        </a:rPr>
                        <a:t>OTHER</a:t>
                      </a:r>
                      <a:endParaRPr lang="en-US" sz="700">
                        <a:latin typeface="Calibri"/>
                        <a:cs typeface="Calibri"/>
                      </a:endParaRPr>
                    </a:p>
                  </a:txBody>
                  <a:tcPr marL="0" marR="0" marT="4966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97124"/>
                        </a:lnSpc>
                        <a:spcBef>
                          <a:spcPts val="26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1933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97124"/>
                        </a:lnSpc>
                        <a:spcBef>
                          <a:spcPts val="26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2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1933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97124"/>
                        </a:lnSpc>
                        <a:spcBef>
                          <a:spcPts val="26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3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1933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97124"/>
                        </a:lnSpc>
                        <a:spcBef>
                          <a:spcPts val="26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7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60">
                          <a:latin typeface="Calibri"/>
                          <a:cs typeface="Calibri"/>
                        </a:rPr>
                        <a:t>4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1933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97124"/>
                        </a:lnSpc>
                        <a:spcBef>
                          <a:spcPts val="26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Resolved</a:t>
                      </a:r>
                      <a:r>
                        <a:rPr lang="en-US" sz="600" b="1" spc="1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1933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97124"/>
                        </a:lnSpc>
                        <a:spcBef>
                          <a:spcPts val="26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Referred</a:t>
                      </a:r>
                      <a:r>
                        <a:rPr lang="en-US" sz="600" b="1" spc="15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Out</a:t>
                      </a:r>
                      <a:r>
                        <a:rPr lang="en-US" sz="600" b="1" spc="16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1933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97124"/>
                        </a:lnSpc>
                        <a:spcBef>
                          <a:spcPts val="26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Pending</a:t>
                      </a:r>
                      <a:r>
                        <a:rPr lang="en-US" sz="600" b="1" spc="15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Close</a:t>
                      </a:r>
                      <a:r>
                        <a:rPr lang="en-US" sz="600" b="1" spc="1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of</a:t>
                      </a:r>
                      <a:r>
                        <a:rPr lang="en-US" sz="600" b="1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>
                          <a:latin typeface="Calibri"/>
                          <a:cs typeface="Calibri"/>
                        </a:rPr>
                        <a:t>Quarter</a:t>
                      </a:r>
                      <a:r>
                        <a:rPr lang="en-US" sz="600" b="1" spc="1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50">
                          <a:latin typeface="Calibri"/>
                          <a:cs typeface="Calibri"/>
                        </a:rPr>
                        <a:t>1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1933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0839">
                <a:tc>
                  <a:txBody>
                    <a:bodyPr/>
                    <a:lstStyle/>
                    <a:p>
                      <a:pPr algn="ctr">
                        <a:lnSpc>
                          <a:spcPct val="192268"/>
                        </a:lnSpc>
                        <a:spcBef>
                          <a:spcPts val="50"/>
                        </a:spcBef>
                      </a:pPr>
                      <a:r>
                        <a:rPr lang="en-US" sz="600" b="1" spc="-10">
                          <a:latin typeface="Calibri"/>
                          <a:cs typeface="Calibri"/>
                        </a:rPr>
                        <a:t>Financial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B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8366">
                <a:tc>
                  <a:txBody>
                    <a:bodyPr/>
                    <a:lstStyle/>
                    <a:p>
                      <a:pPr marL="561975">
                        <a:lnSpc>
                          <a:spcPct val="192268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Lost</a:t>
                      </a:r>
                      <a:r>
                        <a:rPr lang="en-US" sz="600" b="1" spc="8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Property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B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8366">
                <a:tc>
                  <a:txBody>
                    <a:bodyPr/>
                    <a:lstStyle/>
                    <a:p>
                      <a:pPr algn="ctr">
                        <a:lnSpc>
                          <a:spcPct val="192268"/>
                        </a:lnSpc>
                        <a:spcBef>
                          <a:spcPts val="25"/>
                        </a:spcBef>
                      </a:pPr>
                      <a:r>
                        <a:rPr lang="en-US" sz="600" b="1" spc="-10">
                          <a:latin typeface="Calibri"/>
                          <a:cs typeface="Calibri"/>
                        </a:rPr>
                        <a:t>Operational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B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8366">
                <a:tc>
                  <a:txBody>
                    <a:bodyPr/>
                    <a:lstStyle/>
                    <a:p>
                      <a:pPr marL="513080">
                        <a:lnSpc>
                          <a:spcPct val="192268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Patients'</a:t>
                      </a:r>
                      <a:r>
                        <a:rPr lang="en-US" sz="600" b="1" spc="18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Rights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B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8366">
                <a:tc>
                  <a:txBody>
                    <a:bodyPr/>
                    <a:lstStyle/>
                    <a:p>
                      <a:pPr marL="527050">
                        <a:lnSpc>
                          <a:spcPct val="192268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Peer</a:t>
                      </a:r>
                      <a:r>
                        <a:rPr lang="en-US" sz="600" b="1" spc="114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behaviors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B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08366">
                <a:tc>
                  <a:txBody>
                    <a:bodyPr/>
                    <a:lstStyle/>
                    <a:p>
                      <a:pPr marL="366395">
                        <a:lnSpc>
                          <a:spcPct val="192268"/>
                        </a:lnSpc>
                        <a:spcBef>
                          <a:spcPts val="25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Physical</a:t>
                      </a:r>
                      <a:r>
                        <a:rPr lang="en-US" sz="600" b="1" spc="18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environment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B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37823"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600" b="1" spc="10">
                          <a:latin typeface="Calibri"/>
                          <a:cs typeface="Calibri"/>
                        </a:rPr>
                        <a:t>Other</a:t>
                      </a:r>
                      <a:r>
                        <a:rPr lang="en-US" sz="600" b="1" spc="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10">
                          <a:latin typeface="Calibri"/>
                          <a:cs typeface="Calibri"/>
                        </a:rPr>
                        <a:t>grievance</a:t>
                      </a:r>
                      <a:r>
                        <a:rPr lang="en-US" sz="600" b="1" spc="6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10">
                          <a:latin typeface="Calibri"/>
                          <a:cs typeface="Calibri"/>
                        </a:rPr>
                        <a:t>not</a:t>
                      </a:r>
                      <a:r>
                        <a:rPr lang="en-US" sz="600" b="1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10">
                          <a:latin typeface="Calibri"/>
                          <a:cs typeface="Calibri"/>
                        </a:rPr>
                        <a:t>listed</a:t>
                      </a:r>
                      <a:r>
                        <a:rPr lang="en-US" sz="600" b="1" spc="10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20">
                          <a:latin typeface="Calibri"/>
                          <a:cs typeface="Calibri"/>
                        </a:rPr>
                        <a:t>above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206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214846">
                <a:tc>
                  <a:txBody>
                    <a:bodyPr/>
                    <a:lstStyle/>
                    <a:p>
                      <a:pPr marR="9525" algn="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 spc="-10">
                          <a:latin typeface="Calibri"/>
                          <a:cs typeface="Calibri"/>
                        </a:rPr>
                        <a:t>TOTAL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214846">
                <a:tc>
                  <a:txBody>
                    <a:bodyPr/>
                    <a:lstStyle/>
                    <a:p>
                      <a:pPr marR="9525" algn="r">
                        <a:lnSpc>
                          <a:spcPct val="197124"/>
                        </a:lnSpc>
                        <a:spcBef>
                          <a:spcPts val="50"/>
                        </a:spcBef>
                      </a:pPr>
                      <a:r>
                        <a:rPr lang="en-US" sz="600" b="1">
                          <a:latin typeface="Calibri"/>
                          <a:cs typeface="Calibri"/>
                        </a:rPr>
                        <a:t>GRAND</a:t>
                      </a:r>
                      <a:r>
                        <a:rPr lang="en-US" sz="600" b="1" spc="13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600" b="1" spc="-10">
                          <a:latin typeface="Calibri"/>
                          <a:cs typeface="Calibri"/>
                        </a:rPr>
                        <a:t>TOTAL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41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600" spc="-50">
                          <a:latin typeface="Calibri"/>
                          <a:cs typeface="Calibri"/>
                        </a:rPr>
                        <a:t>0</a:t>
                      </a:r>
                      <a:endParaRPr lang="en-US" sz="600">
                        <a:latin typeface="Calibri"/>
                        <a:cs typeface="Calibri"/>
                      </a:endParaRPr>
                    </a:p>
                  </a:txBody>
                  <a:tcPr marL="0" marR="0" marT="827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1C677B6-BA0E-907C-202B-BEBF22593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00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0"/>
    </mc:Choice>
    <mc:Fallback xmlns="">
      <p:transition spd="slow" advTm="19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B6FD4-9102-E54F-E426-884C52B2F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Grievance Tracking &amp; Reporting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EC121BFC-0637-5B76-E454-81F0F38624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329544"/>
              </p:ext>
            </p:extLst>
          </p:nvPr>
        </p:nvGraphicFramePr>
        <p:xfrm>
          <a:off x="651586" y="1690688"/>
          <a:ext cx="10702213" cy="43368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6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6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567">
                <a:tc gridSpan="3">
                  <a:txBody>
                    <a:bodyPr/>
                    <a:lstStyle/>
                    <a:p>
                      <a:pPr algn="ctr">
                        <a:lnSpc>
                          <a:spcPct val="194999"/>
                        </a:lnSpc>
                      </a:pPr>
                      <a:r>
                        <a:rPr sz="2400" b="1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Quarterly</a:t>
                      </a:r>
                      <a:r>
                        <a:rPr sz="2400" b="1" spc="-11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Reporting</a:t>
                      </a:r>
                      <a:r>
                        <a:rPr sz="2400" b="1" spc="-11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Schedule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4B45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lang="en-US"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               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Quarter</a:t>
                      </a:r>
                      <a:r>
                        <a:rPr sz="2000" spc="-8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Period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Report</a:t>
                      </a:r>
                      <a:r>
                        <a:rPr sz="2000" spc="-4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Due</a:t>
                      </a:r>
                      <a:r>
                        <a:rPr sz="2000" spc="-4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4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SCBH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1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Quarter</a:t>
                      </a:r>
                      <a:r>
                        <a:rPr sz="2000" spc="-8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650" spc="-37" baseline="-50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:</a:t>
                      </a:r>
                      <a:endParaRPr sz="1650" baseline="-505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July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1-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September</a:t>
                      </a:r>
                      <a:r>
                        <a:rPr sz="2000" spc="-3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October</a:t>
                      </a:r>
                      <a:r>
                        <a:rPr sz="2000" spc="-8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1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Quarter</a:t>
                      </a:r>
                      <a:r>
                        <a:rPr sz="2000" spc="-8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2: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October</a:t>
                      </a:r>
                      <a:r>
                        <a:rPr sz="2000" spc="-6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1-</a:t>
                      </a:r>
                      <a:r>
                        <a:rPr sz="2000" spc="-5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December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January</a:t>
                      </a:r>
                      <a:r>
                        <a:rPr sz="2000" spc="-3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1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Quarter</a:t>
                      </a:r>
                      <a:r>
                        <a:rPr sz="2000" spc="-8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3: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January</a:t>
                      </a:r>
                      <a:r>
                        <a:rPr sz="2000" spc="-4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1-</a:t>
                      </a:r>
                      <a:r>
                        <a:rPr sz="2000" spc="-3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March</a:t>
                      </a:r>
                      <a:r>
                        <a:rPr sz="2000" spc="-3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April</a:t>
                      </a:r>
                      <a:r>
                        <a:rPr sz="2000" spc="-4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40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Quarter</a:t>
                      </a:r>
                      <a:r>
                        <a:rPr sz="2000" spc="-8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4: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April</a:t>
                      </a:r>
                      <a:r>
                        <a:rPr sz="2000" spc="-1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1-</a:t>
                      </a:r>
                      <a:r>
                        <a:rPr sz="2000" spc="-2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June</a:t>
                      </a:r>
                      <a:r>
                        <a:rPr sz="2000" spc="-2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3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July</a:t>
                      </a:r>
                      <a:r>
                        <a:rPr sz="2000" spc="-1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128">
                <a:tc gridSpan="3">
                  <a:txBody>
                    <a:bodyPr/>
                    <a:lstStyle/>
                    <a:p>
                      <a:pPr marL="9525" marR="11518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Submit</a:t>
                      </a:r>
                      <a:r>
                        <a:rPr sz="2000" spc="-5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Completed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Report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2000" spc="-7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All</a:t>
                      </a:r>
                      <a:r>
                        <a:rPr sz="2000" spc="-4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Supporting</a:t>
                      </a:r>
                      <a:r>
                        <a:rPr sz="2000" spc="-8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Documents</a:t>
                      </a:r>
                      <a:r>
                        <a:rPr sz="2000" spc="-6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(via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secure</a:t>
                      </a:r>
                      <a:r>
                        <a:rPr sz="2000" spc="-5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e-</a:t>
                      </a:r>
                      <a:r>
                        <a:rPr sz="2000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mail)</a:t>
                      </a:r>
                      <a:r>
                        <a:rPr sz="2000" spc="-25">
                          <a:solidFill>
                            <a:srgbClr val="15466E"/>
                          </a:solidFill>
                          <a:latin typeface="Calibri"/>
                          <a:cs typeface="Calibri"/>
                        </a:rPr>
                        <a:t> to: </a:t>
                      </a:r>
                      <a:r>
                        <a:rPr sz="2000" spc="-10">
                          <a:solidFill>
                            <a:srgbClr val="15466E"/>
                          </a:solidFill>
                          <a:latin typeface="Calibri"/>
                          <a:cs typeface="Calibri"/>
                          <a:hlinkClick r:id="rId4"/>
                        </a:rPr>
                        <a:t>bhqa@sonoma-county.org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1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DA0B85-3DAE-BF46-61FF-F44C57D96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31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45"/>
    </mc:Choice>
    <mc:Fallback xmlns="">
      <p:transition spd="slow" advTm="5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1AE15-FC13-608A-2D00-44D85B15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35F7C6-3F7E-B33B-35AE-3A84154DE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80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"/>
    </mc:Choice>
    <mc:Fallback xmlns="">
      <p:transition spd="slow" advTm="3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9F7A-9E86-AD98-CAD9-023A8716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Resources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F5590-455F-04F5-6B4E-7B59A6902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061028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Members should be informed of the grievance process in the following ways:</a:t>
            </a:r>
          </a:p>
          <a:p>
            <a:r>
              <a:rPr lang="en-US" sz="2200"/>
              <a:t>The Behavioral Health Member Handbook</a:t>
            </a:r>
          </a:p>
          <a:p>
            <a:r>
              <a:rPr lang="en-US" sz="2200"/>
              <a:t>Beneficiary (Member) Rights Flyer</a:t>
            </a:r>
          </a:p>
          <a:p>
            <a:r>
              <a:rPr lang="en-US" sz="2200"/>
              <a:t>Beneficiary (Member) Rights and Grievance/Appeal Process and Form</a:t>
            </a:r>
          </a:p>
          <a:p>
            <a:endParaRPr lang="en-US" sz="2200"/>
          </a:p>
          <a:p>
            <a:r>
              <a:rPr lang="en-US" sz="2200"/>
              <a:t>Note: Above mentioned resources are among the required Medi-Cal informing materials and should be posted and available to all members.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64EEAD8-7F0B-E4E1-E593-90E107703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850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1"/>
    </mc:Choice>
    <mc:Fallback xmlns="">
      <p:transition spd="slow" advTm="2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1CD34-713F-C97F-C9C4-2A6CEDEFF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802955"/>
            <a:ext cx="5162743" cy="145405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Training Goals &amp;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14CD-BAC2-08F7-BC37-8CC659D80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676" y="2014119"/>
            <a:ext cx="5731912" cy="40409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Goals: </a:t>
            </a:r>
          </a:p>
          <a:p>
            <a:pPr lvl="1"/>
            <a:r>
              <a:rPr lang="en-US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or refresh your understanding of the requirements and processes associated with handling Medi-Cal member grievances</a:t>
            </a:r>
          </a:p>
          <a:p>
            <a:endParaRPr lang="en-US" sz="1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Objectives:</a:t>
            </a:r>
          </a:p>
          <a:p>
            <a:pPr lvl="1"/>
            <a:r>
              <a:rPr lang="en-US" sz="1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universal understanding of grievances, related processes, resolution deadlines, and reporting requirements. </a:t>
            </a:r>
          </a:p>
          <a:p>
            <a:pPr lvl="1"/>
            <a:endParaRPr lang="en-US" sz="180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9677488C-6547-AFF6-2D52-185CBAFA0F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20051500-D4AB-A1A5-2250-FBABEBA29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84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6"/>
    </mc:Choice>
    <mc:Fallback xmlns="">
      <p:transition spd="slow" advTm="26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CF3408-D992-97FD-2A82-AA6794643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70405F-BB1D-5764-5A41-E9CCEE10C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1B51A-BE53-6AD4-4FFE-E20E532E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Resources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AF05EABD-0F00-CBAD-EDEB-893A6508F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F3CC08-0395-A77B-08A1-A99A57552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9500"/>
            <a:ext cx="419625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Grievance Form </a:t>
            </a:r>
          </a:p>
          <a:p>
            <a:pPr lvl="1"/>
            <a:r>
              <a:rPr lang="en-US" dirty="0">
                <a:hlinkClick r:id="rId4"/>
              </a:rPr>
              <a:t>BHD 406 Member Grievance Appeal Process and Form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Form and Reporting Submittal </a:t>
            </a:r>
          </a:p>
          <a:p>
            <a:pPr lvl="1"/>
            <a:r>
              <a:rPr lang="en-US" u="sng" spc="-25" dirty="0" err="1">
                <a:solidFill>
                  <a:schemeClr val="accent5">
                    <a:lumMod val="60000"/>
                    <a:lumOff val="40000"/>
                  </a:schemeClr>
                </a:solidFill>
                <a:uFill>
                  <a:solidFill>
                    <a:srgbClr val="70DDAB"/>
                  </a:solidFill>
                </a:u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BHQA@sonoma</a:t>
            </a:r>
            <a:r>
              <a:rPr lang="en-US" u="sng" spc="-30" dirty="0" err="1">
                <a:solidFill>
                  <a:schemeClr val="accent5">
                    <a:lumMod val="60000"/>
                    <a:lumOff val="40000"/>
                  </a:schemeClr>
                </a:solidFill>
                <a:uFill>
                  <a:solidFill>
                    <a:srgbClr val="70DDAB"/>
                  </a:solidFill>
                </a:u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county.</a:t>
            </a:r>
            <a:r>
              <a:rPr lang="en-US" u="sng" spc="-30" dirty="0" err="1">
                <a:solidFill>
                  <a:schemeClr val="accent5">
                    <a:lumMod val="60000"/>
                    <a:lumOff val="40000"/>
                  </a:schemeClr>
                </a:solidFill>
                <a:uFill>
                  <a:solidFill>
                    <a:srgbClr val="70DDAB"/>
                  </a:solidFill>
                </a:uFill>
                <a:latin typeface="Calibri"/>
                <a:cs typeface="Calibri"/>
              </a:rPr>
              <a:t>gov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8E577-604F-7808-96BC-7BF90C6F7722}"/>
              </a:ext>
            </a:extLst>
          </p:cNvPr>
          <p:cNvSpPr txBox="1"/>
          <p:nvPr/>
        </p:nvSpPr>
        <p:spPr>
          <a:xfrm>
            <a:off x="6134100" y="1884405"/>
            <a:ext cx="56061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/>
              <a:t>Grievance Questions or Support:</a:t>
            </a:r>
          </a:p>
          <a:p>
            <a:r>
              <a:rPr lang="en-US" sz="2400" spc="-20" dirty="0">
                <a:latin typeface="Calibri"/>
                <a:cs typeface="Calibri"/>
              </a:rPr>
              <a:t>Jeremiah Watts</a:t>
            </a:r>
          </a:p>
          <a:p>
            <a:r>
              <a:rPr lang="en-US" sz="2400" spc="-20" dirty="0">
                <a:latin typeface="Calibri"/>
                <a:cs typeface="Calibri"/>
              </a:rPr>
              <a:t>QA Manager</a:t>
            </a:r>
          </a:p>
          <a:p>
            <a:r>
              <a:rPr lang="en-US" sz="2400" u="sng" spc="-20" dirty="0">
                <a:latin typeface="Calibri"/>
                <a:cs typeface="Calibri"/>
              </a:rPr>
              <a:t>Email: </a:t>
            </a:r>
            <a:r>
              <a:rPr lang="en-US" sz="2400" u="sng" spc="-20" dirty="0">
                <a:latin typeface="Calibri"/>
                <a:cs typeface="Calibri"/>
                <a:hlinkClick r:id="rId6"/>
              </a:rPr>
              <a:t>Jeremiah.Watts@sonomacounty.gov</a:t>
            </a:r>
            <a:endParaRPr lang="en-US" sz="2400" u="sng" spc="-20" dirty="0">
              <a:latin typeface="Calibri"/>
              <a:cs typeface="Calibri"/>
            </a:endParaRPr>
          </a:p>
          <a:p>
            <a:r>
              <a:rPr lang="en-US" sz="2400" spc="-20" dirty="0">
                <a:latin typeface="Calibri"/>
                <a:cs typeface="Calibri"/>
              </a:rPr>
              <a:t>Phone: 707-291-0319</a:t>
            </a:r>
          </a:p>
          <a:p>
            <a:endParaRPr lang="en-US" sz="2400" u="sng" spc="-2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Trisha</a:t>
            </a:r>
            <a:r>
              <a:rPr lang="en-US" sz="2400" spc="-5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Sheldon </a:t>
            </a:r>
          </a:p>
          <a:p>
            <a:r>
              <a:rPr lang="en-US" sz="2400" spc="-10" dirty="0">
                <a:latin typeface="Calibri"/>
                <a:cs typeface="Calibri"/>
              </a:rPr>
              <a:t>Grievance Coordinator/QA Specialist</a:t>
            </a:r>
          </a:p>
          <a:p>
            <a:r>
              <a:rPr lang="en-US" sz="2400" dirty="0">
                <a:latin typeface="Calibri"/>
                <a:cs typeface="Calibri"/>
              </a:rPr>
              <a:t>E-mail:</a:t>
            </a:r>
            <a:r>
              <a:rPr lang="en-US" sz="2400" spc="75" dirty="0">
                <a:latin typeface="Calibri"/>
                <a:cs typeface="Calibri"/>
              </a:rPr>
              <a:t> </a:t>
            </a:r>
            <a:r>
              <a:rPr lang="en-US" sz="2400" spc="-10" dirty="0" err="1"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Trisha.Sheldon@sonomacounty.</a:t>
            </a:r>
            <a:r>
              <a:rPr lang="en-US" sz="2400" spc="-10" dirty="0" err="1">
                <a:latin typeface="Calibri"/>
                <a:cs typeface="Calibri"/>
              </a:rPr>
              <a:t>gov</a:t>
            </a:r>
            <a:endParaRPr lang="en-US" sz="2400" spc="-10" dirty="0">
              <a:latin typeface="Calibri"/>
              <a:cs typeface="Calibri"/>
            </a:endParaRPr>
          </a:p>
          <a:p>
            <a:r>
              <a:rPr lang="en-US" sz="2400" spc="-10" dirty="0">
                <a:latin typeface="Calibri"/>
                <a:cs typeface="Calibri"/>
              </a:rPr>
              <a:t>Phone: 707-565-5129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A95C70-6C79-A36C-251A-00EDA66CD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41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76"/>
    </mc:Choice>
    <mc:Fallback xmlns="">
      <p:transition spd="slow" advTm="2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BD881-75E5-D747-5F8E-57EACF08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/>
              <a:t>What is a Grievance?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E4C3C-E0BC-D55C-07C3-1EA19A66D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801793"/>
            <a:ext cx="10515600" cy="4251960"/>
          </a:xfrm>
        </p:spPr>
        <p:txBody>
          <a:bodyPr>
            <a:normAutofit/>
          </a:bodyPr>
          <a:lstStyle/>
          <a:p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 expression of dissatisfaction to DHS-BHD about any matter other than an Adverse Benefit Determination. </a:t>
            </a:r>
          </a:p>
          <a:p>
            <a:r>
              <a:rPr lang="en-US" sz="22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Grievances may include, but are not limited to, the quality of care or services provided, and aspects of interpersonal relationships such as rudeness of a provider or employee, or failure to respect the beneficiary's rights regardless of whether remedial action is requested</a:t>
            </a:r>
            <a:r>
              <a:rPr lang="en-US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2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Note: A complaint is the same as a grievance. A member need not use the term “grievance” for a complaint to be captured as an expression of dissatisfaction and, therefore, is a grievance. 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029FA800-7992-3B5C-F62A-41300C5F7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535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8"/>
    </mc:Choice>
    <mc:Fallback xmlns="">
      <p:transition spd="slow" advTm="4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B0183-9EAF-1B66-4DAA-5C7DD09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Grievance Categories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63BA-1370-245D-385B-0CA8B190B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There are six core grievance categories: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Access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– Service availability/access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Care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– Staff behavior/treatment concerns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Change of Provider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– Complaint related to a COP request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Confidentiality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– Unauthorized/improper release of information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Other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– Financial, lost property, patients' rights, etc.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Discrimination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– Complaint concerning the unlawful discrimination of any characteristic protected under the federal or state law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(sex, race, color, religion, ancestry, national origin, etc.) 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6DD860A-F147-85B1-85A4-EC227AA6D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38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3"/>
    </mc:Choice>
    <mc:Fallback xmlns="">
      <p:transition spd="slow" advTm="6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B0183-9EAF-1B66-4DAA-5C7DD09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Transgender, Gender Diverse, or Intersex Cultural Competency Training Requirements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63BA-1370-245D-385B-0CA8B190B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3183"/>
            <a:ext cx="9626917" cy="3866636"/>
          </a:xfrm>
        </p:spPr>
        <p:txBody>
          <a:bodyPr>
            <a:normAutofit/>
          </a:bodyPr>
          <a:lstStyle/>
          <a:p>
            <a:r>
              <a:rPr lang="en-US" sz="2000" dirty="0"/>
              <a:t>DHCS has a new requirement that county providers and Medi-Cal contracted providers must complete a training related to Trans –inclusive care. All new employees must complete this training within 45 days of hire</a:t>
            </a:r>
            <a:endParaRPr lang="en-US" sz="2000" i="1" dirty="0"/>
          </a:p>
          <a:p>
            <a:r>
              <a:rPr lang="en-US" sz="2000" dirty="0"/>
              <a:t>Tran-inclusive grievances resolved in the member’s favors will require the identified provider to retake the applicable trans-inclusive refresher course withing 45 day so the resolution and prior to rendering services.</a:t>
            </a:r>
          </a:p>
          <a:p>
            <a:r>
              <a:rPr lang="en-US" sz="2000" dirty="0"/>
              <a:t>For specific information on accessing the training, please contact your immediate supervisor. </a:t>
            </a:r>
          </a:p>
        </p:txBody>
      </p:sp>
      <p:pic>
        <p:nvPicPr>
          <p:cNvPr id="5" name="Audio 49">
            <a:hlinkClick r:id="" action="ppaction://media"/>
            <a:extLst>
              <a:ext uri="{FF2B5EF4-FFF2-40B4-BE49-F238E27FC236}">
                <a16:creationId xmlns:a16="http://schemas.microsoft.com/office/drawing/2014/main" id="{D0F9D6C6-FB6E-A13A-CB9B-B106B1AE4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465117" y="514111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96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3"/>
    </mc:Choice>
    <mc:Fallback xmlns="">
      <p:transition spd="slow" advTm="6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3E81A-E7B5-73C1-9FB9-0269A30E4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Grievance Form</a:t>
            </a:r>
          </a:p>
        </p:txBody>
      </p:sp>
      <p:pic>
        <p:nvPicPr>
          <p:cNvPr id="4" name="object 2" descr="Table&#10;&#10;Description automatically generated">
            <a:extLst>
              <a:ext uri="{FF2B5EF4-FFF2-40B4-BE49-F238E27FC236}">
                <a16:creationId xmlns:a16="http://schemas.microsoft.com/office/drawing/2014/main" id="{2B60836E-3338-C661-AA82-6397EBFECDA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27804" y="0"/>
            <a:ext cx="7564534" cy="68580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F845909-1BB9-D4EC-49B6-7C0FE997B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660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2"/>
    </mc:Choice>
    <mc:Fallback xmlns="">
      <p:transition spd="slow" advTm="2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BE05A-CE6C-506A-9AFF-5A2ABD16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D3387-7303-E72C-E928-927F2805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Grievance Process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193A751-069A-9275-1B73-265D087DB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970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9"/>
    </mc:Choice>
    <mc:Fallback xmlns="">
      <p:transition spd="slow" advTm="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BA70E-F9F2-A5C9-FC10-6CA97D50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Grievance Process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5B20A-525E-8195-B55A-2C796CD97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929384"/>
            <a:ext cx="10230717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latin typeface="Calibri"/>
                <a:cs typeface="Calibri"/>
              </a:rPr>
              <a:t>Grievances can be filed by the member one of two ways: </a:t>
            </a:r>
          </a:p>
          <a:p>
            <a:pPr lvl="1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Directly with the county's behavior health department </a:t>
            </a:r>
          </a:p>
          <a:p>
            <a:pPr lvl="1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Directly with the member’s provider. </a:t>
            </a:r>
          </a:p>
          <a:p>
            <a:pPr marL="457200" lvl="1" indent="0">
              <a:buNone/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</a:rPr>
              <a:t>There are three types of grievance processes:</a:t>
            </a:r>
          </a:p>
          <a:p>
            <a:pPr lvl="1"/>
            <a:r>
              <a:rPr lang="en-US" sz="1800" b="1">
                <a:latin typeface="Calibri"/>
                <a:cs typeface="Calibri"/>
              </a:rPr>
              <a:t>Exempt –</a:t>
            </a:r>
            <a:r>
              <a:rPr lang="en-US" sz="1800">
                <a:latin typeface="Calibri"/>
                <a:cs typeface="Calibri"/>
              </a:rPr>
              <a:t> When a grievance is resolved </a:t>
            </a:r>
            <a:r>
              <a:rPr lang="en-US" sz="1800" spc="-20">
                <a:latin typeface="Calibri"/>
                <a:cs typeface="Calibri"/>
              </a:rPr>
              <a:t>(to the beneficiary’s satisfaction) within the first business day, the grievance will be </a:t>
            </a:r>
            <a:r>
              <a:rPr lang="en-US" sz="1800" b="1" u="sng" spc="-20">
                <a:latin typeface="Calibri"/>
                <a:cs typeface="Calibri"/>
              </a:rPr>
              <a:t>exempt</a:t>
            </a:r>
            <a:r>
              <a:rPr lang="en-US" sz="1800" spc="-20">
                <a:latin typeface="Calibri"/>
                <a:cs typeface="Calibri"/>
              </a:rPr>
              <a:t> from needing a full investigation, acknowledgement and resolution letter.</a:t>
            </a:r>
            <a:endParaRPr lang="en-US" sz="1800">
              <a:latin typeface="Calibri"/>
              <a:cs typeface="Calibri"/>
            </a:endParaRPr>
          </a:p>
          <a:p>
            <a:pPr lvl="1"/>
            <a:r>
              <a:rPr lang="en-US" sz="1800" b="1">
                <a:latin typeface="Calibri"/>
                <a:cs typeface="Calibri"/>
              </a:rPr>
              <a:t>Non-Exempt – </a:t>
            </a:r>
            <a:r>
              <a:rPr lang="en-US" sz="1800">
                <a:latin typeface="Calibri"/>
                <a:cs typeface="Calibri"/>
              </a:rPr>
              <a:t>A grievance not resolved within the first business day. Requires full investigation, acknowledgement and resolution letter. </a:t>
            </a:r>
          </a:p>
          <a:p>
            <a:pPr lvl="1"/>
            <a:r>
              <a:rPr lang="en-US" sz="1800" b="1">
                <a:latin typeface="Calibri"/>
                <a:cs typeface="Calibri"/>
              </a:rPr>
              <a:t>Referred – </a:t>
            </a:r>
            <a:r>
              <a:rPr lang="en-US" sz="1800">
                <a:latin typeface="Calibri"/>
                <a:cs typeface="Calibri"/>
              </a:rPr>
              <a:t>Grievance that is either not associated with a complaint about the contracted provider or the BHD, or a grievance that is not within the provider’s jurisdiction to resolve (Ex: a beneficiary has a grievance related to the Sheriff's Dept.)</a:t>
            </a:r>
          </a:p>
          <a:p>
            <a:pPr lvl="2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These grievances involve the filer being referred to the appropriate agency or department. </a:t>
            </a:r>
          </a:p>
          <a:p>
            <a:endParaRPr lang="en-US" sz="1900"/>
          </a:p>
          <a:p>
            <a:pPr marL="914400" lvl="2" indent="0">
              <a:buNone/>
            </a:pPr>
            <a:endParaRPr lang="en-US" sz="190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B7488F6-FF26-F2A3-E1E8-D1CAC1F44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44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43"/>
    </mc:Choice>
    <mc:Fallback xmlns="">
      <p:transition spd="slow" advTm="7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8FF64-D66A-A16F-5C89-0F1583F62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F47D7A-3F92-5081-83C1-B5CB7401C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2BA6F-D48E-B64C-BFC4-DD8645A7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Grievances Filed with BHD Process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A3E2666B-4B58-FA19-C200-36DFCB365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69F7C-F9E9-CAE5-8948-8FDBFDAE1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900"/>
          </a:p>
          <a:p>
            <a:pPr marL="914400" lvl="2" indent="0">
              <a:buNone/>
            </a:pPr>
            <a:endParaRPr lang="en-US" sz="19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C93587-A57B-C707-7F59-2E27A5D3B6D8}"/>
              </a:ext>
            </a:extLst>
          </p:cNvPr>
          <p:cNvSpPr txBox="1">
            <a:spLocks/>
          </p:cNvSpPr>
          <p:nvPr/>
        </p:nvSpPr>
        <p:spPr>
          <a:xfrm>
            <a:off x="838200" y="1879695"/>
            <a:ext cx="102652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1) Grievances can be filled by the member in the following ways:</a:t>
            </a:r>
          </a:p>
          <a:p>
            <a:pPr lvl="1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Verbally (Over the phone or In person)</a:t>
            </a:r>
          </a:p>
          <a:p>
            <a:pPr lvl="1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In writing (Email or mail)</a:t>
            </a:r>
          </a:p>
          <a:p>
            <a:pPr marL="285750" indent="-285750"/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2) Clinical Specialist logs the grievance &amp; contacts the provider (via email) to notify that a grievance has been filed. </a:t>
            </a:r>
          </a:p>
          <a:p>
            <a:pPr lvl="1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Grievance Coordinator/Clinical Specialist mails the beneficiary a formal acknowledgement letter, stating that the grievance is being investigated.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3) The provider &amp; section manager work with the member to resolve the grievance</a:t>
            </a:r>
          </a:p>
          <a:p>
            <a:pPr marL="742950" lvl="1" indent="-285750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grievance must be resolved within </a:t>
            </a:r>
            <a:r>
              <a:rPr lang="en-US" sz="2300" b="1" u="sng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30 Calendar days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of the filing date. </a:t>
            </a:r>
          </a:p>
          <a:p>
            <a:pPr marL="742950" lvl="1" indent="-285750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Grievance Coordinator/Clinical Specialist will review all evidence, and action items take to determine resolution of grievance.</a:t>
            </a:r>
          </a:p>
          <a:p>
            <a:pPr marL="285750" indent="-285750"/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4) Once the resolution is resolved a formal resolution letter will be mailed </a:t>
            </a:r>
          </a:p>
          <a:p>
            <a:pPr marL="742950" lvl="1" indent="-285750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letter reviews the nature of the grievance, steps taken to resolve, and the final determination. </a:t>
            </a:r>
          </a:p>
          <a:p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32AAED6-84CE-0401-A84C-138277A6F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90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9"/>
    </mc:Choice>
    <mc:Fallback xmlns="">
      <p:transition spd="slow" advTm="6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9CFF39D934DD42A8429045CC3302FA" ma:contentTypeVersion="15" ma:contentTypeDescription="Create a new document." ma:contentTypeScope="" ma:versionID="7be700cf24eadcaa0651725128d09428">
  <xsd:schema xmlns:xsd="http://www.w3.org/2001/XMLSchema" xmlns:xs="http://www.w3.org/2001/XMLSchema" xmlns:p="http://schemas.microsoft.com/office/2006/metadata/properties" xmlns:ns2="9b763aee-a49d-41b1-a0ba-764d04e2fd00" xmlns:ns3="f1054d0d-389e-40b1-b456-9363c40ed666" targetNamespace="http://schemas.microsoft.com/office/2006/metadata/properties" ma:root="true" ma:fieldsID="dafc85dc9207e837506593fe0dcf1936" ns2:_="" ns3:_="">
    <xsd:import namespace="9b763aee-a49d-41b1-a0ba-764d04e2fd00"/>
    <xsd:import namespace="f1054d0d-389e-40b1-b456-9363c40ed6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63aee-a49d-41b1-a0ba-764d04e2fd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a548d21-6c86-4e33-8bb5-3bd772540c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054d0d-389e-40b1-b456-9363c40ed66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d5c385a-1bc2-4ef5-9e7f-6e4181c98ef6}" ma:internalName="TaxCatchAll" ma:showField="CatchAllData" ma:web="f1054d0d-389e-40b1-b456-9363c40ed6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63aee-a49d-41b1-a0ba-764d04e2fd00">
      <Terms xmlns="http://schemas.microsoft.com/office/infopath/2007/PartnerControls"/>
    </lcf76f155ced4ddcb4097134ff3c332f>
    <TaxCatchAll xmlns="f1054d0d-389e-40b1-b456-9363c40ed66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A453F4-DC83-489B-8CB3-73F83D26E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63aee-a49d-41b1-a0ba-764d04e2fd00"/>
    <ds:schemaRef ds:uri="f1054d0d-389e-40b1-b456-9363c40ed6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CF0D9-06E5-4513-BE45-9BD569FDB15C}">
  <ds:schemaRefs>
    <ds:schemaRef ds:uri="http://www.w3.org/XML/1998/namespace"/>
    <ds:schemaRef ds:uri="http://purl.org/dc/terms/"/>
    <ds:schemaRef ds:uri="f1054d0d-389e-40b1-b456-9363c40ed666"/>
    <ds:schemaRef ds:uri="http://purl.org/dc/dcmitype/"/>
    <ds:schemaRef ds:uri="http://schemas.microsoft.com/office/2006/documentManagement/types"/>
    <ds:schemaRef ds:uri="9b763aee-a49d-41b1-a0ba-764d04e2fd00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2468367-8682-4FFC-87E9-53A7A77321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1471</Words>
  <Application>Microsoft Office PowerPoint</Application>
  <PresentationFormat>Widescreen</PresentationFormat>
  <Paragraphs>258</Paragraphs>
  <Slides>20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Times New Roman</vt:lpstr>
      <vt:lpstr>Office Theme</vt:lpstr>
      <vt:lpstr>Member Grievances Training</vt:lpstr>
      <vt:lpstr>Training Goals &amp; Objectives</vt:lpstr>
      <vt:lpstr>What is a Grievance?</vt:lpstr>
      <vt:lpstr>Grievance Categories </vt:lpstr>
      <vt:lpstr>Transgender, Gender Diverse, or Intersex Cultural Competency Training Requirements</vt:lpstr>
      <vt:lpstr>Grievance Form</vt:lpstr>
      <vt:lpstr>Grievance Process</vt:lpstr>
      <vt:lpstr>Grievance Process</vt:lpstr>
      <vt:lpstr>Grievances Filed with BHD Process</vt:lpstr>
      <vt:lpstr>Grievances Filed with the Provider</vt:lpstr>
      <vt:lpstr>FORM COMPLETION - EXEMPT</vt:lpstr>
      <vt:lpstr>FORM COMPLETION – NON-EXEMPT</vt:lpstr>
      <vt:lpstr>FORM COMPLETION – REFERRED</vt:lpstr>
      <vt:lpstr>Grievance Tracking &amp; Reporting</vt:lpstr>
      <vt:lpstr>Grievance Tracking &amp; Reporting</vt:lpstr>
      <vt:lpstr>Grievance Tracking &amp; Reporting</vt:lpstr>
      <vt:lpstr>Grievance Tracking &amp; Reporting</vt:lpstr>
      <vt:lpstr>Resources</vt:lpstr>
      <vt:lpstr>Resources </vt:lpstr>
      <vt:lpstr>Resources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Member Grievances Training</dc:title>
  <dc:creator>Jeremiah Watts</dc:creator>
  <cp:lastModifiedBy>Melanie Skultety</cp:lastModifiedBy>
  <cp:revision>2</cp:revision>
  <dcterms:created xsi:type="dcterms:W3CDTF">2024-11-21T18:12:11Z</dcterms:created>
  <dcterms:modified xsi:type="dcterms:W3CDTF">2026-06-08T16:16:43Z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0x010100CF9CFF39D934DD42A8429045CC3302FA</vt:lpwstr>
  </property>
  <property fmtid="{D5CDD505-2E9C-101B-9397-08002B2CF9AE}" pid="3" name="MediaServiceImageTags">
    <vt:lpwstr/>
  </property>
</Properties>
</file>