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8" r:id="rId4"/>
  </p:sldMasterIdLst>
  <p:notesMasterIdLst>
    <p:notesMasterId r:id="rId34"/>
  </p:notesMasterIdLst>
  <p:sldIdLst>
    <p:sldId id="256" r:id="rId5"/>
    <p:sldId id="257" r:id="rId6"/>
    <p:sldId id="284" r:id="rId7"/>
    <p:sldId id="258" r:id="rId8"/>
    <p:sldId id="305" r:id="rId9"/>
    <p:sldId id="259" r:id="rId10"/>
    <p:sldId id="260" r:id="rId11"/>
    <p:sldId id="262" r:id="rId12"/>
    <p:sldId id="263" r:id="rId13"/>
    <p:sldId id="307" r:id="rId14"/>
    <p:sldId id="285" r:id="rId15"/>
    <p:sldId id="304" r:id="rId16"/>
    <p:sldId id="287" r:id="rId17"/>
    <p:sldId id="291" r:id="rId18"/>
    <p:sldId id="309" r:id="rId19"/>
    <p:sldId id="310" r:id="rId20"/>
    <p:sldId id="303" r:id="rId21"/>
    <p:sldId id="292" r:id="rId22"/>
    <p:sldId id="269" r:id="rId23"/>
    <p:sldId id="293" r:id="rId24"/>
    <p:sldId id="302" r:id="rId25"/>
    <p:sldId id="294" r:id="rId26"/>
    <p:sldId id="273" r:id="rId27"/>
    <p:sldId id="275" r:id="rId28"/>
    <p:sldId id="299" r:id="rId29"/>
    <p:sldId id="276" r:id="rId30"/>
    <p:sldId id="277" r:id="rId31"/>
    <p:sldId id="306" r:id="rId32"/>
    <p:sldId id="278" r:id="rId33"/>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9F3EE22-0BFD-D466-CD5B-AF1B4FE59C6E}" name="Katie Gustafson" initials="KG" userId="S::katie.gustafson@sonoma-county.org::182c72e4-68f4-4539-828d-82326bc5623e" providerId="AD"/>
  <p188:author id="{00B71A81-041A-E1E8-BCC6-1EE86B97792D}" name="Jeremiah Watts" initials="JW" userId="S::Jeremiah.Watts@sonoma-county.org::d2848969-08e2-4682-b250-debdbddfb721" providerId="AD"/>
  <p188:author id="{7D813F88-1EF3-9F80-4210-1094176E17E1}" name="Trisha Sheldon" initials="TS" userId="S::trisha.sheldon@sonoma-county.org::662451dc-85dd-48a6-a657-7e4238b530d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5A6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241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8/10/relationships/authors" Target="authors.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94299752-81B7-1D49-B209-ED9CE34EC619}" type="datetimeFigureOut">
              <a:rPr lang="en-US" smtClean="0"/>
              <a:t>5/21/2026</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943C8AF2-EC46-E649-A9E2-18F4710BE099}" type="slidenum">
              <a:rPr lang="en-US" smtClean="0"/>
              <a:t>‹#›</a:t>
            </a:fld>
            <a:endParaRPr lang="en-US"/>
          </a:p>
        </p:txBody>
      </p:sp>
    </p:spTree>
    <p:extLst>
      <p:ext uri="{BB962C8B-B14F-4D97-AF65-F5344CB8AC3E}">
        <p14:creationId xmlns:p14="http://schemas.microsoft.com/office/powerpoint/2010/main" val="4249352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43C8AF2-EC46-E649-A9E2-18F4710BE099}" type="slidenum">
              <a:rPr lang="en-US" smtClean="0"/>
              <a:t>22</a:t>
            </a:fld>
            <a:endParaRPr lang="en-US"/>
          </a:p>
        </p:txBody>
      </p:sp>
    </p:spTree>
    <p:extLst>
      <p:ext uri="{BB962C8B-B14F-4D97-AF65-F5344CB8AC3E}">
        <p14:creationId xmlns:p14="http://schemas.microsoft.com/office/powerpoint/2010/main" val="8132617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12BF99-44D2-C2EC-B4D9-1CC9EF790E5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B0458C3-89A4-4D73-46AC-6F0A0A9C58E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03BE1D5-5376-33D4-4240-DE1F01E352FA}"/>
              </a:ext>
            </a:extLst>
          </p:cNvPr>
          <p:cNvSpPr>
            <a:spLocks noGrp="1"/>
          </p:cNvSpPr>
          <p:nvPr>
            <p:ph type="dt" sz="half" idx="10"/>
          </p:nvPr>
        </p:nvSpPr>
        <p:spPr/>
        <p:txBody>
          <a:bodyPr/>
          <a:lstStyle/>
          <a:p>
            <a:fld id="{E9A677F3-73A0-44CF-BCD5-2FCFD9B36589}" type="datetimeFigureOut">
              <a:rPr lang="en-US" smtClean="0"/>
              <a:t>5/21/2026</a:t>
            </a:fld>
            <a:endParaRPr lang="en-US"/>
          </a:p>
        </p:txBody>
      </p:sp>
      <p:sp>
        <p:nvSpPr>
          <p:cNvPr id="5" name="Footer Placeholder 4">
            <a:extLst>
              <a:ext uri="{FF2B5EF4-FFF2-40B4-BE49-F238E27FC236}">
                <a16:creationId xmlns:a16="http://schemas.microsoft.com/office/drawing/2014/main" id="{41548A64-0A2A-5F73-6998-1DAB4FEFF5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713B7F-EE64-F113-4C88-DE90A9B8AD13}"/>
              </a:ext>
            </a:extLst>
          </p:cNvPr>
          <p:cNvSpPr>
            <a:spLocks noGrp="1"/>
          </p:cNvSpPr>
          <p:nvPr>
            <p:ph type="sldNum" sz="quarter" idx="12"/>
          </p:nvPr>
        </p:nvSpPr>
        <p:spPr/>
        <p:txBody>
          <a:bodyPr/>
          <a:lstStyle/>
          <a:p>
            <a:fld id="{4541A4E1-26A9-4E51-95F0-907CBD893203}" type="slidenum">
              <a:rPr lang="en-US" smtClean="0"/>
              <a:t>‹#›</a:t>
            </a:fld>
            <a:endParaRPr lang="en-US"/>
          </a:p>
        </p:txBody>
      </p:sp>
    </p:spTree>
    <p:extLst>
      <p:ext uri="{BB962C8B-B14F-4D97-AF65-F5344CB8AC3E}">
        <p14:creationId xmlns:p14="http://schemas.microsoft.com/office/powerpoint/2010/main" val="22316048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A884EC-B53E-C01D-DD7D-F0129233A4A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436EA24-080F-F9DE-38D8-AEACC1A3F2E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70C04E-1DB7-1A2A-9CBB-DFB6846D90E3}"/>
              </a:ext>
            </a:extLst>
          </p:cNvPr>
          <p:cNvSpPr>
            <a:spLocks noGrp="1"/>
          </p:cNvSpPr>
          <p:nvPr>
            <p:ph type="dt" sz="half" idx="10"/>
          </p:nvPr>
        </p:nvSpPr>
        <p:spPr/>
        <p:txBody>
          <a:bodyPr/>
          <a:lstStyle/>
          <a:p>
            <a:fld id="{E9A677F3-73A0-44CF-BCD5-2FCFD9B36589}" type="datetimeFigureOut">
              <a:rPr lang="en-US" smtClean="0"/>
              <a:t>5/21/2026</a:t>
            </a:fld>
            <a:endParaRPr lang="en-US"/>
          </a:p>
        </p:txBody>
      </p:sp>
      <p:sp>
        <p:nvSpPr>
          <p:cNvPr id="5" name="Footer Placeholder 4">
            <a:extLst>
              <a:ext uri="{FF2B5EF4-FFF2-40B4-BE49-F238E27FC236}">
                <a16:creationId xmlns:a16="http://schemas.microsoft.com/office/drawing/2014/main" id="{68F101BC-84CB-4E1F-C006-2EDCCD3D2E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1B7B5C-E164-64B3-AB0D-41B4C3F06D02}"/>
              </a:ext>
            </a:extLst>
          </p:cNvPr>
          <p:cNvSpPr>
            <a:spLocks noGrp="1"/>
          </p:cNvSpPr>
          <p:nvPr>
            <p:ph type="sldNum" sz="quarter" idx="12"/>
          </p:nvPr>
        </p:nvSpPr>
        <p:spPr/>
        <p:txBody>
          <a:bodyPr/>
          <a:lstStyle/>
          <a:p>
            <a:fld id="{4541A4E1-26A9-4E51-95F0-907CBD893203}" type="slidenum">
              <a:rPr lang="en-US" smtClean="0"/>
              <a:t>‹#›</a:t>
            </a:fld>
            <a:endParaRPr lang="en-US"/>
          </a:p>
        </p:txBody>
      </p:sp>
    </p:spTree>
    <p:extLst>
      <p:ext uri="{BB962C8B-B14F-4D97-AF65-F5344CB8AC3E}">
        <p14:creationId xmlns:p14="http://schemas.microsoft.com/office/powerpoint/2010/main" val="15712104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00AD2B0-5D24-2689-4666-298F2A416F1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20493E8-ECFF-BA19-C864-4A77A5BC396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53BE3F9-CD1C-70DD-8806-9B234E3026FA}"/>
              </a:ext>
            </a:extLst>
          </p:cNvPr>
          <p:cNvSpPr>
            <a:spLocks noGrp="1"/>
          </p:cNvSpPr>
          <p:nvPr>
            <p:ph type="dt" sz="half" idx="10"/>
          </p:nvPr>
        </p:nvSpPr>
        <p:spPr/>
        <p:txBody>
          <a:bodyPr/>
          <a:lstStyle/>
          <a:p>
            <a:fld id="{E9A677F3-73A0-44CF-BCD5-2FCFD9B36589}" type="datetimeFigureOut">
              <a:rPr lang="en-US" smtClean="0"/>
              <a:t>5/21/2026</a:t>
            </a:fld>
            <a:endParaRPr lang="en-US"/>
          </a:p>
        </p:txBody>
      </p:sp>
      <p:sp>
        <p:nvSpPr>
          <p:cNvPr id="5" name="Footer Placeholder 4">
            <a:extLst>
              <a:ext uri="{FF2B5EF4-FFF2-40B4-BE49-F238E27FC236}">
                <a16:creationId xmlns:a16="http://schemas.microsoft.com/office/drawing/2014/main" id="{82047103-E252-1D43-F8E7-0A0D51AB05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B20A98-1D2C-5A5A-EC4C-B87E92FBFD4D}"/>
              </a:ext>
            </a:extLst>
          </p:cNvPr>
          <p:cNvSpPr>
            <a:spLocks noGrp="1"/>
          </p:cNvSpPr>
          <p:nvPr>
            <p:ph type="sldNum" sz="quarter" idx="12"/>
          </p:nvPr>
        </p:nvSpPr>
        <p:spPr/>
        <p:txBody>
          <a:bodyPr/>
          <a:lstStyle/>
          <a:p>
            <a:fld id="{4541A4E1-26A9-4E51-95F0-907CBD893203}" type="slidenum">
              <a:rPr lang="en-US" smtClean="0"/>
              <a:t>‹#›</a:t>
            </a:fld>
            <a:endParaRPr lang="en-US"/>
          </a:p>
        </p:txBody>
      </p:sp>
    </p:spTree>
    <p:extLst>
      <p:ext uri="{BB962C8B-B14F-4D97-AF65-F5344CB8AC3E}">
        <p14:creationId xmlns:p14="http://schemas.microsoft.com/office/powerpoint/2010/main" val="13349818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8E9D9-C46F-73CE-41B0-49BD56E2064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BFD55AB-A3A8-3757-EB5F-BAF75C28029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2E8E8B-D941-4824-6F5D-2516115B7CE4}"/>
              </a:ext>
            </a:extLst>
          </p:cNvPr>
          <p:cNvSpPr>
            <a:spLocks noGrp="1"/>
          </p:cNvSpPr>
          <p:nvPr>
            <p:ph type="dt" sz="half" idx="10"/>
          </p:nvPr>
        </p:nvSpPr>
        <p:spPr/>
        <p:txBody>
          <a:bodyPr/>
          <a:lstStyle/>
          <a:p>
            <a:fld id="{E9A677F3-73A0-44CF-BCD5-2FCFD9B36589}" type="datetimeFigureOut">
              <a:rPr lang="en-US" smtClean="0"/>
              <a:t>5/21/2026</a:t>
            </a:fld>
            <a:endParaRPr lang="en-US"/>
          </a:p>
        </p:txBody>
      </p:sp>
      <p:sp>
        <p:nvSpPr>
          <p:cNvPr id="5" name="Footer Placeholder 4">
            <a:extLst>
              <a:ext uri="{FF2B5EF4-FFF2-40B4-BE49-F238E27FC236}">
                <a16:creationId xmlns:a16="http://schemas.microsoft.com/office/drawing/2014/main" id="{F8ABBC7D-9909-9F49-CBA5-0027FECC7E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247697-0280-C430-FFB8-1C27CC729333}"/>
              </a:ext>
            </a:extLst>
          </p:cNvPr>
          <p:cNvSpPr>
            <a:spLocks noGrp="1"/>
          </p:cNvSpPr>
          <p:nvPr>
            <p:ph type="sldNum" sz="quarter" idx="12"/>
          </p:nvPr>
        </p:nvSpPr>
        <p:spPr/>
        <p:txBody>
          <a:bodyPr/>
          <a:lstStyle/>
          <a:p>
            <a:fld id="{4541A4E1-26A9-4E51-95F0-907CBD893203}" type="slidenum">
              <a:rPr lang="en-US" smtClean="0"/>
              <a:t>‹#›</a:t>
            </a:fld>
            <a:endParaRPr lang="en-US"/>
          </a:p>
        </p:txBody>
      </p:sp>
    </p:spTree>
    <p:extLst>
      <p:ext uri="{BB962C8B-B14F-4D97-AF65-F5344CB8AC3E}">
        <p14:creationId xmlns:p14="http://schemas.microsoft.com/office/powerpoint/2010/main" val="1289467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A791D1-83AF-2EB5-9DBC-F601B87D583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2F0915E-067A-5820-A8FC-0705023D799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37FA483-FFE1-6B02-3947-1B77F4E900FE}"/>
              </a:ext>
            </a:extLst>
          </p:cNvPr>
          <p:cNvSpPr>
            <a:spLocks noGrp="1"/>
          </p:cNvSpPr>
          <p:nvPr>
            <p:ph type="dt" sz="half" idx="10"/>
          </p:nvPr>
        </p:nvSpPr>
        <p:spPr/>
        <p:txBody>
          <a:bodyPr/>
          <a:lstStyle/>
          <a:p>
            <a:fld id="{E9A677F3-73A0-44CF-BCD5-2FCFD9B36589}" type="datetimeFigureOut">
              <a:rPr lang="en-US" smtClean="0"/>
              <a:t>5/21/2026</a:t>
            </a:fld>
            <a:endParaRPr lang="en-US"/>
          </a:p>
        </p:txBody>
      </p:sp>
      <p:sp>
        <p:nvSpPr>
          <p:cNvPr id="5" name="Footer Placeholder 4">
            <a:extLst>
              <a:ext uri="{FF2B5EF4-FFF2-40B4-BE49-F238E27FC236}">
                <a16:creationId xmlns:a16="http://schemas.microsoft.com/office/drawing/2014/main" id="{6DC91271-71A5-3DAE-8D33-869A5A3D11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916566-5A19-3843-4A1A-8D9D2D931AFE}"/>
              </a:ext>
            </a:extLst>
          </p:cNvPr>
          <p:cNvSpPr>
            <a:spLocks noGrp="1"/>
          </p:cNvSpPr>
          <p:nvPr>
            <p:ph type="sldNum" sz="quarter" idx="12"/>
          </p:nvPr>
        </p:nvSpPr>
        <p:spPr/>
        <p:txBody>
          <a:bodyPr/>
          <a:lstStyle/>
          <a:p>
            <a:fld id="{4541A4E1-26A9-4E51-95F0-907CBD893203}" type="slidenum">
              <a:rPr lang="en-US" smtClean="0"/>
              <a:t>‹#›</a:t>
            </a:fld>
            <a:endParaRPr lang="en-US"/>
          </a:p>
        </p:txBody>
      </p:sp>
    </p:spTree>
    <p:extLst>
      <p:ext uri="{BB962C8B-B14F-4D97-AF65-F5344CB8AC3E}">
        <p14:creationId xmlns:p14="http://schemas.microsoft.com/office/powerpoint/2010/main" val="36880825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3EC60-4566-B375-34FF-83D91EAE9BF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D250D02-2829-C17E-B783-A402E774405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D5E63C1-4670-6B6C-B0B6-FDA06A33E1F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788201E-FC26-0D0D-1702-F516D52EE8DC}"/>
              </a:ext>
            </a:extLst>
          </p:cNvPr>
          <p:cNvSpPr>
            <a:spLocks noGrp="1"/>
          </p:cNvSpPr>
          <p:nvPr>
            <p:ph type="dt" sz="half" idx="10"/>
          </p:nvPr>
        </p:nvSpPr>
        <p:spPr/>
        <p:txBody>
          <a:bodyPr/>
          <a:lstStyle/>
          <a:p>
            <a:fld id="{E9A677F3-73A0-44CF-BCD5-2FCFD9B36589}" type="datetimeFigureOut">
              <a:rPr lang="en-US" smtClean="0"/>
              <a:t>5/21/2026</a:t>
            </a:fld>
            <a:endParaRPr lang="en-US"/>
          </a:p>
        </p:txBody>
      </p:sp>
      <p:sp>
        <p:nvSpPr>
          <p:cNvPr id="6" name="Footer Placeholder 5">
            <a:extLst>
              <a:ext uri="{FF2B5EF4-FFF2-40B4-BE49-F238E27FC236}">
                <a16:creationId xmlns:a16="http://schemas.microsoft.com/office/drawing/2014/main" id="{C999ED48-119E-B0D0-847F-DEA27330EAB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8DECB63-5F57-83FE-3488-CF67C640BABC}"/>
              </a:ext>
            </a:extLst>
          </p:cNvPr>
          <p:cNvSpPr>
            <a:spLocks noGrp="1"/>
          </p:cNvSpPr>
          <p:nvPr>
            <p:ph type="sldNum" sz="quarter" idx="12"/>
          </p:nvPr>
        </p:nvSpPr>
        <p:spPr/>
        <p:txBody>
          <a:bodyPr/>
          <a:lstStyle/>
          <a:p>
            <a:fld id="{4541A4E1-26A9-4E51-95F0-907CBD893203}" type="slidenum">
              <a:rPr lang="en-US" smtClean="0"/>
              <a:t>‹#›</a:t>
            </a:fld>
            <a:endParaRPr lang="en-US"/>
          </a:p>
        </p:txBody>
      </p:sp>
    </p:spTree>
    <p:extLst>
      <p:ext uri="{BB962C8B-B14F-4D97-AF65-F5344CB8AC3E}">
        <p14:creationId xmlns:p14="http://schemas.microsoft.com/office/powerpoint/2010/main" val="21765321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B15EF9-B9C2-C9B9-F524-A7BE3EE5C81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5162BCF-7414-45DB-5FA8-3DE2D32570C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FE6B9A3-ACAE-5229-5BEF-B1801E23871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34D153A-C772-E347-DAA6-8587C3A7808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744AD4B-9F03-1968-3452-63D628CAA0A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1B9770B-568D-F467-7DE5-D9A5A039C93A}"/>
              </a:ext>
            </a:extLst>
          </p:cNvPr>
          <p:cNvSpPr>
            <a:spLocks noGrp="1"/>
          </p:cNvSpPr>
          <p:nvPr>
            <p:ph type="dt" sz="half" idx="10"/>
          </p:nvPr>
        </p:nvSpPr>
        <p:spPr/>
        <p:txBody>
          <a:bodyPr/>
          <a:lstStyle/>
          <a:p>
            <a:fld id="{E9A677F3-73A0-44CF-BCD5-2FCFD9B36589}" type="datetimeFigureOut">
              <a:rPr lang="en-US" smtClean="0"/>
              <a:t>5/21/2026</a:t>
            </a:fld>
            <a:endParaRPr lang="en-US"/>
          </a:p>
        </p:txBody>
      </p:sp>
      <p:sp>
        <p:nvSpPr>
          <p:cNvPr id="8" name="Footer Placeholder 7">
            <a:extLst>
              <a:ext uri="{FF2B5EF4-FFF2-40B4-BE49-F238E27FC236}">
                <a16:creationId xmlns:a16="http://schemas.microsoft.com/office/drawing/2014/main" id="{C5CEA72D-3CE9-872F-60F3-3C0A02EB993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EEE56FE-79E5-A171-064A-6AC19348699D}"/>
              </a:ext>
            </a:extLst>
          </p:cNvPr>
          <p:cNvSpPr>
            <a:spLocks noGrp="1"/>
          </p:cNvSpPr>
          <p:nvPr>
            <p:ph type="sldNum" sz="quarter" idx="12"/>
          </p:nvPr>
        </p:nvSpPr>
        <p:spPr/>
        <p:txBody>
          <a:bodyPr/>
          <a:lstStyle/>
          <a:p>
            <a:fld id="{4541A4E1-26A9-4E51-95F0-907CBD893203}" type="slidenum">
              <a:rPr lang="en-US" smtClean="0"/>
              <a:t>‹#›</a:t>
            </a:fld>
            <a:endParaRPr lang="en-US"/>
          </a:p>
        </p:txBody>
      </p:sp>
    </p:spTree>
    <p:extLst>
      <p:ext uri="{BB962C8B-B14F-4D97-AF65-F5344CB8AC3E}">
        <p14:creationId xmlns:p14="http://schemas.microsoft.com/office/powerpoint/2010/main" val="29850543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E14CE4-81B4-49F8-6666-09BAC3B14A2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0A84317-84BF-8BB5-FF4D-22E6CF1CF946}"/>
              </a:ext>
            </a:extLst>
          </p:cNvPr>
          <p:cNvSpPr>
            <a:spLocks noGrp="1"/>
          </p:cNvSpPr>
          <p:nvPr>
            <p:ph type="dt" sz="half" idx="10"/>
          </p:nvPr>
        </p:nvSpPr>
        <p:spPr/>
        <p:txBody>
          <a:bodyPr/>
          <a:lstStyle/>
          <a:p>
            <a:fld id="{E9A677F3-73A0-44CF-BCD5-2FCFD9B36589}" type="datetimeFigureOut">
              <a:rPr lang="en-US" smtClean="0"/>
              <a:t>5/21/2026</a:t>
            </a:fld>
            <a:endParaRPr lang="en-US"/>
          </a:p>
        </p:txBody>
      </p:sp>
      <p:sp>
        <p:nvSpPr>
          <p:cNvPr id="4" name="Footer Placeholder 3">
            <a:extLst>
              <a:ext uri="{FF2B5EF4-FFF2-40B4-BE49-F238E27FC236}">
                <a16:creationId xmlns:a16="http://schemas.microsoft.com/office/drawing/2014/main" id="{96AEB4E9-63B9-ECDC-A13A-E54B046B4C8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782BAE8-A451-0985-162D-5DFC448EA863}"/>
              </a:ext>
            </a:extLst>
          </p:cNvPr>
          <p:cNvSpPr>
            <a:spLocks noGrp="1"/>
          </p:cNvSpPr>
          <p:nvPr>
            <p:ph type="sldNum" sz="quarter" idx="12"/>
          </p:nvPr>
        </p:nvSpPr>
        <p:spPr/>
        <p:txBody>
          <a:bodyPr/>
          <a:lstStyle/>
          <a:p>
            <a:fld id="{4541A4E1-26A9-4E51-95F0-907CBD893203}" type="slidenum">
              <a:rPr lang="en-US" smtClean="0"/>
              <a:t>‹#›</a:t>
            </a:fld>
            <a:endParaRPr lang="en-US"/>
          </a:p>
        </p:txBody>
      </p:sp>
    </p:spTree>
    <p:extLst>
      <p:ext uri="{BB962C8B-B14F-4D97-AF65-F5344CB8AC3E}">
        <p14:creationId xmlns:p14="http://schemas.microsoft.com/office/powerpoint/2010/main" val="11994252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4F44BBD-0481-4241-4422-723845FC9F7B}"/>
              </a:ext>
            </a:extLst>
          </p:cNvPr>
          <p:cNvSpPr>
            <a:spLocks noGrp="1"/>
          </p:cNvSpPr>
          <p:nvPr>
            <p:ph type="dt" sz="half" idx="10"/>
          </p:nvPr>
        </p:nvSpPr>
        <p:spPr/>
        <p:txBody>
          <a:bodyPr/>
          <a:lstStyle/>
          <a:p>
            <a:fld id="{E9A677F3-73A0-44CF-BCD5-2FCFD9B36589}" type="datetimeFigureOut">
              <a:rPr lang="en-US" smtClean="0"/>
              <a:t>5/21/2026</a:t>
            </a:fld>
            <a:endParaRPr lang="en-US"/>
          </a:p>
        </p:txBody>
      </p:sp>
      <p:sp>
        <p:nvSpPr>
          <p:cNvPr id="3" name="Footer Placeholder 2">
            <a:extLst>
              <a:ext uri="{FF2B5EF4-FFF2-40B4-BE49-F238E27FC236}">
                <a16:creationId xmlns:a16="http://schemas.microsoft.com/office/drawing/2014/main" id="{6DC5057F-76CB-A590-13C6-D84F1458003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5900872-6E94-6227-1320-0BC9D48AC53E}"/>
              </a:ext>
            </a:extLst>
          </p:cNvPr>
          <p:cNvSpPr>
            <a:spLocks noGrp="1"/>
          </p:cNvSpPr>
          <p:nvPr>
            <p:ph type="sldNum" sz="quarter" idx="12"/>
          </p:nvPr>
        </p:nvSpPr>
        <p:spPr/>
        <p:txBody>
          <a:bodyPr/>
          <a:lstStyle/>
          <a:p>
            <a:fld id="{4541A4E1-26A9-4E51-95F0-907CBD893203}" type="slidenum">
              <a:rPr lang="en-US" smtClean="0"/>
              <a:t>‹#›</a:t>
            </a:fld>
            <a:endParaRPr lang="en-US"/>
          </a:p>
        </p:txBody>
      </p:sp>
    </p:spTree>
    <p:extLst>
      <p:ext uri="{BB962C8B-B14F-4D97-AF65-F5344CB8AC3E}">
        <p14:creationId xmlns:p14="http://schemas.microsoft.com/office/powerpoint/2010/main" val="4956757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652BF4-9AC6-0EFD-BB95-83283F5BE67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D2141A3-6BE9-4ACE-4219-2EDC09137F5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C4CD44E-FFD8-CFC3-20AD-A940ED32FE2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CD2A077-439E-2DA4-C488-20B50D468B90}"/>
              </a:ext>
            </a:extLst>
          </p:cNvPr>
          <p:cNvSpPr>
            <a:spLocks noGrp="1"/>
          </p:cNvSpPr>
          <p:nvPr>
            <p:ph type="dt" sz="half" idx="10"/>
          </p:nvPr>
        </p:nvSpPr>
        <p:spPr/>
        <p:txBody>
          <a:bodyPr/>
          <a:lstStyle/>
          <a:p>
            <a:fld id="{E9A677F3-73A0-44CF-BCD5-2FCFD9B36589}" type="datetimeFigureOut">
              <a:rPr lang="en-US" smtClean="0"/>
              <a:t>5/21/2026</a:t>
            </a:fld>
            <a:endParaRPr lang="en-US"/>
          </a:p>
        </p:txBody>
      </p:sp>
      <p:sp>
        <p:nvSpPr>
          <p:cNvPr id="6" name="Footer Placeholder 5">
            <a:extLst>
              <a:ext uri="{FF2B5EF4-FFF2-40B4-BE49-F238E27FC236}">
                <a16:creationId xmlns:a16="http://schemas.microsoft.com/office/drawing/2014/main" id="{4F48017B-F800-ECCF-5862-22B6A92BA18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31439A7-E782-5BEE-927C-7BFE83A32136}"/>
              </a:ext>
            </a:extLst>
          </p:cNvPr>
          <p:cNvSpPr>
            <a:spLocks noGrp="1"/>
          </p:cNvSpPr>
          <p:nvPr>
            <p:ph type="sldNum" sz="quarter" idx="12"/>
          </p:nvPr>
        </p:nvSpPr>
        <p:spPr/>
        <p:txBody>
          <a:bodyPr/>
          <a:lstStyle/>
          <a:p>
            <a:fld id="{4541A4E1-26A9-4E51-95F0-907CBD893203}" type="slidenum">
              <a:rPr lang="en-US" smtClean="0"/>
              <a:t>‹#›</a:t>
            </a:fld>
            <a:endParaRPr lang="en-US"/>
          </a:p>
        </p:txBody>
      </p:sp>
    </p:spTree>
    <p:extLst>
      <p:ext uri="{BB962C8B-B14F-4D97-AF65-F5344CB8AC3E}">
        <p14:creationId xmlns:p14="http://schemas.microsoft.com/office/powerpoint/2010/main" val="15442744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D231DC-8C70-0153-3295-4F9AE5769E2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73CCF81-6497-3356-EDB0-A29173F034D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2F129DD-1F9A-D389-6CE1-70C1DC1EFFC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60131CF-B865-47BE-CAD4-AC443AB12768}"/>
              </a:ext>
            </a:extLst>
          </p:cNvPr>
          <p:cNvSpPr>
            <a:spLocks noGrp="1"/>
          </p:cNvSpPr>
          <p:nvPr>
            <p:ph type="dt" sz="half" idx="10"/>
          </p:nvPr>
        </p:nvSpPr>
        <p:spPr/>
        <p:txBody>
          <a:bodyPr/>
          <a:lstStyle/>
          <a:p>
            <a:fld id="{E9A677F3-73A0-44CF-BCD5-2FCFD9B36589}" type="datetimeFigureOut">
              <a:rPr lang="en-US" smtClean="0"/>
              <a:t>5/21/2026</a:t>
            </a:fld>
            <a:endParaRPr lang="en-US"/>
          </a:p>
        </p:txBody>
      </p:sp>
      <p:sp>
        <p:nvSpPr>
          <p:cNvPr id="6" name="Footer Placeholder 5">
            <a:extLst>
              <a:ext uri="{FF2B5EF4-FFF2-40B4-BE49-F238E27FC236}">
                <a16:creationId xmlns:a16="http://schemas.microsoft.com/office/drawing/2014/main" id="{F379CA92-C5F5-F9A0-1DE2-A69A09FD3E1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246D45-1481-06C5-C1A2-CBC539CC9E1F}"/>
              </a:ext>
            </a:extLst>
          </p:cNvPr>
          <p:cNvSpPr>
            <a:spLocks noGrp="1"/>
          </p:cNvSpPr>
          <p:nvPr>
            <p:ph type="sldNum" sz="quarter" idx="12"/>
          </p:nvPr>
        </p:nvSpPr>
        <p:spPr/>
        <p:txBody>
          <a:bodyPr/>
          <a:lstStyle/>
          <a:p>
            <a:fld id="{4541A4E1-26A9-4E51-95F0-907CBD893203}" type="slidenum">
              <a:rPr lang="en-US" smtClean="0"/>
              <a:t>‹#›</a:t>
            </a:fld>
            <a:endParaRPr lang="en-US"/>
          </a:p>
        </p:txBody>
      </p:sp>
    </p:spTree>
    <p:extLst>
      <p:ext uri="{BB962C8B-B14F-4D97-AF65-F5344CB8AC3E}">
        <p14:creationId xmlns:p14="http://schemas.microsoft.com/office/powerpoint/2010/main" val="4329096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AD0731C-D9EB-6CD1-2693-53B216C74FA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C1922F8-724C-C692-F5A7-296FB43249E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914426-E113-2E9E-F5C2-60C6AE6E7C2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9A677F3-73A0-44CF-BCD5-2FCFD9B36589}" type="datetimeFigureOut">
              <a:rPr lang="en-US" smtClean="0"/>
              <a:t>5/21/2026</a:t>
            </a:fld>
            <a:endParaRPr lang="en-US"/>
          </a:p>
        </p:txBody>
      </p:sp>
      <p:sp>
        <p:nvSpPr>
          <p:cNvPr id="5" name="Footer Placeholder 4">
            <a:extLst>
              <a:ext uri="{FF2B5EF4-FFF2-40B4-BE49-F238E27FC236}">
                <a16:creationId xmlns:a16="http://schemas.microsoft.com/office/drawing/2014/main" id="{F5B21325-35F4-E1FA-08CD-A25606D2885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A5BE24C4-2DD9-CE57-D1D6-325B5D12178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541A4E1-26A9-4E51-95F0-907CBD893203}" type="slidenum">
              <a:rPr lang="en-US" smtClean="0"/>
              <a:t>‹#›</a:t>
            </a:fld>
            <a:endParaRPr lang="en-US"/>
          </a:p>
        </p:txBody>
      </p:sp>
    </p:spTree>
    <p:extLst>
      <p:ext uri="{BB962C8B-B14F-4D97-AF65-F5344CB8AC3E}">
        <p14:creationId xmlns:p14="http://schemas.microsoft.com/office/powerpoint/2010/main" val="3153964688"/>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1.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6.m4a"/><Relationship Id="rId1" Type="http://schemas.microsoft.com/office/2007/relationships/media" Target="../media/media26.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7.m4a"/><Relationship Id="rId1" Type="http://schemas.microsoft.com/office/2007/relationships/media" Target="../media/media27.m4a"/><Relationship Id="rId4" Type="http://schemas.openxmlformats.org/officeDocument/2006/relationships/image" Target="../media/image1.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png"/><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hyperlink" Target="https://2023.calmhsa.org/how-to-scan-a-document-into-the-clients-record/" TargetMode="External"/><Relationship Id="rId5" Type="http://schemas.openxmlformats.org/officeDocument/2006/relationships/hyperlink" Target="https://sc-intranet/dhs/Admin/pdf/bh-policies/7.1.4.%20Appeals%20and%20Notice%20of%20Adverse%20Benefit%20Determinations%20formatted%20ON%20FILE.pdf" TargetMode="External"/><Relationship Id="rId4" Type="http://schemas.openxmlformats.org/officeDocument/2006/relationships/hyperlink" Target="https://sonomacounty.ca.gov/health-and-human-services/health-services/divisions/behavioral-health/contractor-resources/forms-and-materials" TargetMode="Externa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png"/><Relationship Id="rId5" Type="http://schemas.openxmlformats.org/officeDocument/2006/relationships/hyperlink" Target="https://2023.calmhsa.org/how-to-scan-a-document-into-the-clients-record/" TargetMode="External"/><Relationship Id="rId4" Type="http://schemas.openxmlformats.org/officeDocument/2006/relationships/hyperlink" Target="https://sonomacounty.ca.gov/health-and-human-services/health-services/divisions/behavioral-health/contractor-resources/forms-and-materials" TargetMode="Externa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7" name="Rectangle 46">
            <a:extLst>
              <a:ext uri="{FF2B5EF4-FFF2-40B4-BE49-F238E27FC236}">
                <a16:creationId xmlns:a16="http://schemas.microsoft.com/office/drawing/2014/main" id="{577D6B2E-37A3-429E-A37C-F30ED64872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5CEAD642-85CF-4750-8432-7C80C901F0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1723" y="-1"/>
            <a:ext cx="12225953" cy="6868071"/>
          </a:xfrm>
          <a:prstGeom prst="rect">
            <a:avLst/>
          </a:prstGeom>
          <a:gradFill>
            <a:gsLst>
              <a:gs pos="0">
                <a:srgbClr val="000000"/>
              </a:gs>
              <a:gs pos="100000">
                <a:schemeClr val="accent1">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FA33EEAE-15D5-4119-8C1E-89D943F91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41959" y="-3"/>
            <a:ext cx="11772269" cy="6868074"/>
          </a:xfrm>
          <a:prstGeom prst="rect">
            <a:avLst/>
          </a:prstGeom>
          <a:gradFill>
            <a:gsLst>
              <a:gs pos="21000">
                <a:schemeClr val="accent1">
                  <a:lumMod val="50000"/>
                  <a:alpha val="83000"/>
                </a:schemeClr>
              </a:gs>
              <a:gs pos="100000">
                <a:schemeClr val="accent1">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730D8B3B-9B80-4025-B934-26DC7D7CD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5200" y="0"/>
            <a:ext cx="3623374" cy="6868072"/>
          </a:xfrm>
          <a:prstGeom prst="rect">
            <a:avLst/>
          </a:prstGeom>
          <a:gradFill>
            <a:gsLst>
              <a:gs pos="0">
                <a:schemeClr val="accent1">
                  <a:lumMod val="75000"/>
                  <a:alpha val="0"/>
                </a:schemeClr>
              </a:gs>
              <a:gs pos="99000">
                <a:srgbClr val="000000">
                  <a:alpha val="41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1064D5D5-227B-4F66-9AEA-46F570E793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5875" y="-3"/>
            <a:ext cx="12233581" cy="6868076"/>
          </a:xfrm>
          <a:prstGeom prst="rect">
            <a:avLst/>
          </a:prstGeom>
          <a:gradFill>
            <a:gsLst>
              <a:gs pos="3000">
                <a:schemeClr val="accent1">
                  <a:lumMod val="75000"/>
                  <a:alpha val="0"/>
                </a:schemeClr>
              </a:gs>
              <a:gs pos="100000">
                <a:srgbClr val="000000">
                  <a:alpha val="73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646B67A4-D328-4747-A82B-65E84FA463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484334" y="-861824"/>
            <a:ext cx="6861931" cy="8597859"/>
          </a:xfrm>
          <a:prstGeom prst="rect">
            <a:avLst/>
          </a:prstGeom>
          <a:gradFill>
            <a:gsLst>
              <a:gs pos="3000">
                <a:schemeClr val="accent1">
                  <a:lumMod val="75000"/>
                  <a:alpha val="0"/>
                </a:schemeClr>
              </a:gs>
              <a:gs pos="100000">
                <a:srgbClr val="000000">
                  <a:alpha val="27000"/>
                </a:srgb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B5A1B09C-1565-46F8-B70F-621C5EB48A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993193">
            <a:off x="1186972" y="1089049"/>
            <a:ext cx="4967533" cy="4988390"/>
          </a:xfrm>
          <a:prstGeom prst="ellipse">
            <a:avLst/>
          </a:prstGeom>
          <a:gradFill>
            <a:gsLst>
              <a:gs pos="0">
                <a:schemeClr val="accent1">
                  <a:alpha val="26000"/>
                </a:schemeClr>
              </a:gs>
              <a:gs pos="85000">
                <a:schemeClr val="accent1">
                  <a:lumMod val="60000"/>
                  <a:lumOff val="4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8AE6DCE-6469-CC50-8C0E-32A7B9EF27A0}"/>
              </a:ext>
            </a:extLst>
          </p:cNvPr>
          <p:cNvSpPr>
            <a:spLocks noGrp="1"/>
          </p:cNvSpPr>
          <p:nvPr>
            <p:ph type="ctrTitle"/>
          </p:nvPr>
        </p:nvSpPr>
        <p:spPr>
          <a:xfrm>
            <a:off x="4162567" y="818984"/>
            <a:ext cx="6714699" cy="3178689"/>
          </a:xfrm>
        </p:spPr>
        <p:txBody>
          <a:bodyPr>
            <a:normAutofit/>
          </a:bodyPr>
          <a:lstStyle/>
          <a:p>
            <a:pPr algn="l"/>
            <a:r>
              <a:rPr lang="en-US" sz="4800">
                <a:solidFill>
                  <a:srgbClr val="FFFFFF"/>
                </a:solidFill>
              </a:rPr>
              <a:t>Notice of Adverse Benefit Determination Behavioral Health Division (BHD)</a:t>
            </a:r>
          </a:p>
        </p:txBody>
      </p:sp>
      <p:sp>
        <p:nvSpPr>
          <p:cNvPr id="54" name="Rectangle 53">
            <a:extLst>
              <a:ext uri="{FF2B5EF4-FFF2-40B4-BE49-F238E27FC236}">
                <a16:creationId xmlns:a16="http://schemas.microsoft.com/office/drawing/2014/main" id="{8C516CC8-80AC-446C-A56E-9F54B72104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4490110"/>
            <a:ext cx="12217710" cy="2377962"/>
          </a:xfrm>
          <a:prstGeom prst="rect">
            <a:avLst/>
          </a:prstGeom>
          <a:gradFill>
            <a:gsLst>
              <a:gs pos="0">
                <a:schemeClr val="accent1">
                  <a:lumMod val="75000"/>
                  <a:alpha val="50000"/>
                </a:schemeClr>
              </a:gs>
              <a:gs pos="99000">
                <a:srgbClr val="000000">
                  <a:alpha val="34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08BF7029-61D5-AF2C-81B2-1B8083ED1469}"/>
              </a:ext>
            </a:extLst>
          </p:cNvPr>
          <p:cNvSpPr>
            <a:spLocks noGrp="1"/>
          </p:cNvSpPr>
          <p:nvPr>
            <p:ph type="subTitle" idx="1"/>
          </p:nvPr>
        </p:nvSpPr>
        <p:spPr>
          <a:xfrm>
            <a:off x="4348982" y="4699647"/>
            <a:ext cx="7055893" cy="1078054"/>
          </a:xfrm>
        </p:spPr>
        <p:txBody>
          <a:bodyPr vert="horz" lIns="91440" tIns="45720" rIns="91440" bIns="45720" rtlCol="0">
            <a:normAutofit fontScale="85000" lnSpcReduction="20000"/>
          </a:bodyPr>
          <a:lstStyle/>
          <a:p>
            <a:pPr algn="l"/>
            <a:r>
              <a:rPr lang="en-US" sz="1600">
                <a:solidFill>
                  <a:srgbClr val="FFFFFF"/>
                </a:solidFill>
              </a:rPr>
              <a:t>Sonoma County Behavioral Health</a:t>
            </a:r>
          </a:p>
          <a:p>
            <a:pPr algn="l"/>
            <a:r>
              <a:rPr lang="en-US" sz="1600" b="1">
                <a:solidFill>
                  <a:srgbClr val="FFFFFF"/>
                </a:solidFill>
              </a:rPr>
              <a:t>Quality Assurance</a:t>
            </a:r>
            <a:endParaRPr lang="en-US" sz="1600" b="1">
              <a:solidFill>
                <a:srgbClr val="FFFFFF"/>
              </a:solidFill>
              <a:cs typeface="Calibri"/>
            </a:endParaRPr>
          </a:p>
          <a:p>
            <a:pPr algn="l"/>
            <a:r>
              <a:rPr lang="en-US" sz="1600">
                <a:solidFill>
                  <a:srgbClr val="FFFFFF"/>
                </a:solidFill>
              </a:rPr>
              <a:t>Mental Health Plan / Drug Medi-Cal Plan</a:t>
            </a:r>
            <a:endParaRPr lang="en-US" sz="1600">
              <a:solidFill>
                <a:srgbClr val="FFFFFF"/>
              </a:solidFill>
              <a:cs typeface="Calibri"/>
            </a:endParaRPr>
          </a:p>
          <a:p>
            <a:pPr algn="l"/>
            <a:r>
              <a:rPr lang="en-US" sz="1600">
                <a:solidFill>
                  <a:srgbClr val="FFFFFF"/>
                </a:solidFill>
              </a:rPr>
              <a:t>From here-out to be referred to as Plans</a:t>
            </a:r>
            <a:endParaRPr lang="en-US" sz="1600">
              <a:solidFill>
                <a:srgbClr val="FFFFFF"/>
              </a:solidFill>
              <a:cs typeface="Calibri"/>
            </a:endParaRPr>
          </a:p>
          <a:p>
            <a:pPr algn="l"/>
            <a:endParaRPr lang="en-US" sz="1100">
              <a:solidFill>
                <a:srgbClr val="FFFFFF"/>
              </a:solidFill>
            </a:endParaRPr>
          </a:p>
        </p:txBody>
      </p:sp>
      <p:pic>
        <p:nvPicPr>
          <p:cNvPr id="61" name="Audio 60">
            <a:hlinkClick r:id="" action="ppaction://media"/>
            <a:extLst>
              <a:ext uri="{FF2B5EF4-FFF2-40B4-BE49-F238E27FC236}">
                <a16:creationId xmlns:a16="http://schemas.microsoft.com/office/drawing/2014/main" id="{822350AB-47F8-F1A9-A7CF-ECF3FB2FF65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882246013"/>
      </p:ext>
    </p:extLst>
  </p:cSld>
  <p:clrMapOvr>
    <a:masterClrMapping/>
  </p:clrMapOvr>
  <mc:AlternateContent xmlns:mc="http://schemas.openxmlformats.org/markup-compatibility/2006" xmlns:p14="http://schemas.microsoft.com/office/powerpoint/2010/main">
    <mc:Choice Requires="p14">
      <p:transition spd="slow" p14:dur="2000" advTm="16792"/>
    </mc:Choice>
    <mc:Fallback xmlns="">
      <p:transition spd="slow" advTm="167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9394" showWhenStopped="0">
                <p:cTn id="7" fill="hold" display="0">
                  <p:stCondLst>
                    <p:cond delay="indefinite"/>
                  </p:stCondLst>
                  <p:endCondLst>
                    <p:cond evt="onStopAudio" delay="0">
                      <p:tgtEl>
                        <p:sldTgt/>
                      </p:tgtEl>
                    </p:cond>
                  </p:endCondLst>
                </p:cTn>
                <p:tgtEl>
                  <p:spTgt spid="61"/>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79E27D9-03C7-44E2-9FF8-15D0C8506A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A292C41-ECBA-7B8F-79CB-7C0C04571AFB}"/>
              </a:ext>
            </a:extLst>
          </p:cNvPr>
          <p:cNvSpPr>
            <a:spLocks noGrp="1"/>
          </p:cNvSpPr>
          <p:nvPr>
            <p:ph type="title"/>
          </p:nvPr>
        </p:nvSpPr>
        <p:spPr>
          <a:xfrm>
            <a:off x="1136650" y="-311008"/>
            <a:ext cx="9688296" cy="1642969"/>
          </a:xfrm>
        </p:spPr>
        <p:txBody>
          <a:bodyPr anchor="b">
            <a:normAutofit/>
          </a:bodyPr>
          <a:lstStyle/>
          <a:p>
            <a:pPr algn="ctr"/>
            <a:r>
              <a:rPr lang="en-US" sz="4000" b="1">
                <a:latin typeface="Segoe UI"/>
                <a:cs typeface="Segoe UI"/>
              </a:rPr>
              <a:t>Required Enclosures</a:t>
            </a:r>
            <a:endParaRPr lang="en-US" sz="4000" b="1"/>
          </a:p>
        </p:txBody>
      </p:sp>
      <p:sp>
        <p:nvSpPr>
          <p:cNvPr id="10" name="Rectangle 9">
            <a:extLst>
              <a:ext uri="{FF2B5EF4-FFF2-40B4-BE49-F238E27FC236}">
                <a16:creationId xmlns:a16="http://schemas.microsoft.com/office/drawing/2014/main" id="{EEBF1590-3B36-48EE-A89D-3B6F3CB256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C8F6C8C-AB5A-4548-942D-E3FD40ACB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2">
            <a:extLst>
              <a:ext uri="{FF2B5EF4-FFF2-40B4-BE49-F238E27FC236}">
                <a16:creationId xmlns:a16="http://schemas.microsoft.com/office/drawing/2014/main" id="{D77883DE-8F5E-BD03-3F28-7A8C819FA1FE}"/>
              </a:ext>
            </a:extLst>
          </p:cNvPr>
          <p:cNvSpPr>
            <a:spLocks noGrp="1"/>
          </p:cNvSpPr>
          <p:nvPr>
            <p:ph idx="1"/>
          </p:nvPr>
        </p:nvSpPr>
        <p:spPr>
          <a:xfrm>
            <a:off x="984250" y="1675971"/>
            <a:ext cx="10182514" cy="4032101"/>
          </a:xfrm>
        </p:spPr>
        <p:txBody>
          <a:bodyPr vert="horz" lIns="91440" tIns="45720" rIns="91440" bIns="45720" rtlCol="0" anchor="t">
            <a:normAutofit/>
          </a:bodyPr>
          <a:lstStyle/>
          <a:p>
            <a:pPr marL="0" indent="0">
              <a:buNone/>
            </a:pPr>
            <a:r>
              <a:rPr lang="en-US" sz="1800" b="1">
                <a:latin typeface="Calibri" panose="020F0502020204030204" pitchFamily="34" charset="0"/>
                <a:cs typeface="Calibri" panose="020F0502020204030204" pitchFamily="34" charset="0"/>
              </a:rPr>
              <a:t>The enclosures provide information to Medi-Cal beneficiaries regarding the following rights:</a:t>
            </a:r>
            <a:endParaRPr lang="en-US" sz="1800" b="1">
              <a:latin typeface="Calibri" panose="020F0502020204030204" pitchFamily="34" charset="0"/>
              <a:ea typeface="+mn-lt"/>
              <a:cs typeface="Calibri" panose="020F0502020204030204" pitchFamily="34" charset="0"/>
            </a:endParaRPr>
          </a:p>
          <a:p>
            <a:r>
              <a:rPr lang="en-US" sz="1800">
                <a:latin typeface="Calibri" panose="020F0502020204030204" pitchFamily="34" charset="0"/>
                <a:ea typeface="+mn-lt"/>
                <a:cs typeface="Calibri" panose="020F0502020204030204" pitchFamily="34" charset="0"/>
              </a:rPr>
              <a:t>Their right to file an appeal and how a beneficiary can file an appeal. </a:t>
            </a:r>
          </a:p>
          <a:p>
            <a:r>
              <a:rPr lang="en-US" sz="1800">
                <a:latin typeface="Calibri" panose="020F0502020204030204" pitchFamily="34" charset="0"/>
                <a:ea typeface="+mn-lt"/>
                <a:cs typeface="Calibri" panose="020F0502020204030204" pitchFamily="34" charset="0"/>
              </a:rPr>
              <a:t>Their right to ask for a State Fair Hearing and how to ask for a State Fair Hearing by phone, electronically, or in writing.</a:t>
            </a:r>
            <a:endParaRPr lang="en-US" sz="1800">
              <a:latin typeface="Calibri" panose="020F0502020204030204" pitchFamily="34" charset="0"/>
              <a:cs typeface="Calibri" panose="020F0502020204030204" pitchFamily="34" charset="0"/>
            </a:endParaRPr>
          </a:p>
          <a:p>
            <a:r>
              <a:rPr lang="en-US" sz="1800">
                <a:latin typeface="Calibri" panose="020F0502020204030204" pitchFamily="34" charset="0"/>
                <a:ea typeface="+mn-lt"/>
                <a:cs typeface="Calibri" panose="020F0502020204030204" pitchFamily="34" charset="0"/>
              </a:rPr>
              <a:t>Their right to have an authorized representative speak on their behalf to advocate for them.</a:t>
            </a:r>
            <a:endParaRPr lang="en-US" sz="1800">
              <a:latin typeface="Calibri" panose="020F0502020204030204" pitchFamily="34" charset="0"/>
              <a:cs typeface="Calibri" panose="020F0502020204030204" pitchFamily="34" charset="0"/>
            </a:endParaRPr>
          </a:p>
          <a:p>
            <a:r>
              <a:rPr lang="en-US" sz="1800">
                <a:latin typeface="Calibri" panose="020F0502020204030204" pitchFamily="34" charset="0"/>
                <a:ea typeface="+mn-lt"/>
                <a:cs typeface="Calibri" panose="020F0502020204030204" pitchFamily="34" charset="0"/>
              </a:rPr>
              <a:t>Their right to free legal help and the contact number for the local Legal Aid Program that they can contact for assistance.</a:t>
            </a:r>
            <a:endParaRPr lang="en-US" sz="1800">
              <a:latin typeface="Calibri" panose="020F0502020204030204" pitchFamily="34" charset="0"/>
              <a:cs typeface="Calibri" panose="020F0502020204030204" pitchFamily="34" charset="0"/>
            </a:endParaRPr>
          </a:p>
          <a:p>
            <a:r>
              <a:rPr lang="en-US" sz="1800">
                <a:latin typeface="Calibri" panose="020F0502020204030204" pitchFamily="34" charset="0"/>
                <a:ea typeface="+mn-lt"/>
                <a:cs typeface="Calibri" panose="020F0502020204030204" pitchFamily="34" charset="0"/>
              </a:rPr>
              <a:t>Their right to file a grievance if the BHS has failed to provide services in a timely manner or if they feel discriminated against. Medi-Cal beneficiaries have a right to file a grievance for any reason such as access to care, quality of care received, etc. </a:t>
            </a:r>
            <a:endParaRPr lang="en-US" sz="1800">
              <a:latin typeface="Calibri" panose="020F0502020204030204" pitchFamily="34" charset="0"/>
              <a:cs typeface="Calibri" panose="020F0502020204030204" pitchFamily="34" charset="0"/>
            </a:endParaRPr>
          </a:p>
          <a:p>
            <a:r>
              <a:rPr lang="en-US" sz="1800">
                <a:latin typeface="Calibri" panose="020F0502020204030204" pitchFamily="34" charset="0"/>
                <a:ea typeface="+mn-lt"/>
                <a:cs typeface="Calibri" panose="020F0502020204030204" pitchFamily="34" charset="0"/>
              </a:rPr>
              <a:t>Their right to file a civil rights complaint with the U.S. Department of Health and Human Services by phone, electronically, or in writing. </a:t>
            </a:r>
            <a:endParaRPr lang="en-US" sz="1800">
              <a:latin typeface="Calibri" panose="020F0502020204030204" pitchFamily="34" charset="0"/>
              <a:cs typeface="Calibri" panose="020F0502020204030204" pitchFamily="34" charset="0"/>
            </a:endParaRPr>
          </a:p>
          <a:p>
            <a:pPr marL="0" indent="0">
              <a:buNone/>
            </a:pPr>
            <a:endParaRPr lang="en-US" sz="1400">
              <a:latin typeface="Calibri-Light"/>
            </a:endParaRPr>
          </a:p>
        </p:txBody>
      </p:sp>
      <p:pic>
        <p:nvPicPr>
          <p:cNvPr id="38" name="Audio 37">
            <a:hlinkClick r:id="" action="ppaction://media"/>
            <a:extLst>
              <a:ext uri="{FF2B5EF4-FFF2-40B4-BE49-F238E27FC236}">
                <a16:creationId xmlns:a16="http://schemas.microsoft.com/office/drawing/2014/main" id="{711AE444-A0D9-63AB-CE27-556EAE18756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623853060"/>
      </p:ext>
    </p:extLst>
  </p:cSld>
  <p:clrMapOvr>
    <a:masterClrMapping/>
  </p:clrMapOvr>
  <mc:AlternateContent xmlns:mc="http://schemas.openxmlformats.org/markup-compatibility/2006" xmlns:p14="http://schemas.microsoft.com/office/powerpoint/2010/main">
    <mc:Choice Requires="p14">
      <p:transition spd="slow" p14:dur="2000" advTm="42158"/>
    </mc:Choice>
    <mc:Fallback xmlns="">
      <p:transition spd="slow" advTm="421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979E27D9-03C7-44E2-9FF8-15D0C8506A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72B141A-CBC1-83A8-0051-88384801B973}"/>
              </a:ext>
            </a:extLst>
          </p:cNvPr>
          <p:cNvSpPr>
            <a:spLocks noGrp="1"/>
          </p:cNvSpPr>
          <p:nvPr>
            <p:ph type="title"/>
          </p:nvPr>
        </p:nvSpPr>
        <p:spPr>
          <a:xfrm>
            <a:off x="942433" y="-310060"/>
            <a:ext cx="9688296" cy="1642969"/>
          </a:xfrm>
        </p:spPr>
        <p:txBody>
          <a:bodyPr anchor="b">
            <a:normAutofit/>
          </a:bodyPr>
          <a:lstStyle/>
          <a:p>
            <a:pPr algn="ctr"/>
            <a:r>
              <a:rPr lang="en-US" sz="4000" b="1">
                <a:latin typeface="+mn-lt"/>
              </a:rPr>
              <a:t>Fillable Areas of the NOABD</a:t>
            </a:r>
          </a:p>
        </p:txBody>
      </p:sp>
      <p:sp>
        <p:nvSpPr>
          <p:cNvPr id="3" name="Content Placeholder 2">
            <a:extLst>
              <a:ext uri="{FF2B5EF4-FFF2-40B4-BE49-F238E27FC236}">
                <a16:creationId xmlns:a16="http://schemas.microsoft.com/office/drawing/2014/main" id="{3D13A1BB-A22E-30AD-F78C-30EA501DF731}"/>
              </a:ext>
            </a:extLst>
          </p:cNvPr>
          <p:cNvSpPr>
            <a:spLocks noGrp="1"/>
          </p:cNvSpPr>
          <p:nvPr>
            <p:ph idx="1"/>
          </p:nvPr>
        </p:nvSpPr>
        <p:spPr>
          <a:xfrm>
            <a:off x="790034" y="1701821"/>
            <a:ext cx="10141202" cy="4075524"/>
          </a:xfrm>
        </p:spPr>
        <p:txBody>
          <a:bodyPr vert="horz" lIns="91440" tIns="45720" rIns="91440" bIns="45720" rtlCol="0" anchor="t">
            <a:normAutofit/>
          </a:bodyPr>
          <a:lstStyle/>
          <a:p>
            <a:pPr marL="0" indent="0">
              <a:buNone/>
            </a:pPr>
            <a:r>
              <a:rPr lang="en-US" sz="2000" b="1">
                <a:latin typeface="Calibri" panose="020F0502020204030204" pitchFamily="34" charset="0"/>
                <a:cs typeface="Calibri" panose="020F0502020204030204" pitchFamily="34" charset="0"/>
              </a:rPr>
              <a:t>The following areas are to be completed when issuing a NOABD:</a:t>
            </a:r>
            <a:endParaRPr lang="en-US" sz="2000" b="1" i="0" u="none" strike="noStrike" baseline="0">
              <a:latin typeface="Calibri" panose="020F0502020204030204" pitchFamily="34" charset="0"/>
              <a:cs typeface="Calibri" panose="020F0502020204030204" pitchFamily="34" charset="0"/>
            </a:endParaRPr>
          </a:p>
          <a:p>
            <a:pPr marL="971550" lvl="1" indent="-514350">
              <a:buAutoNum type="arabicPeriod"/>
            </a:pPr>
            <a:r>
              <a:rPr lang="en-US" sz="2000" b="0" i="0" u="none" strike="noStrike" baseline="0">
                <a:latin typeface="Calibri" panose="020F0502020204030204" pitchFamily="34" charset="0"/>
                <a:cs typeface="Calibri" panose="020F0502020204030204" pitchFamily="34" charset="0"/>
              </a:rPr>
              <a:t>Beneficiary’s Name: for adult, adult’s name; for child, “To the parent or guardian of”</a:t>
            </a:r>
            <a:endParaRPr lang="en-US" sz="2000">
              <a:latin typeface="Calibri" panose="020F0502020204030204" pitchFamily="34" charset="0"/>
              <a:cs typeface="Calibri" panose="020F0502020204030204" pitchFamily="34" charset="0"/>
            </a:endParaRPr>
          </a:p>
          <a:p>
            <a:pPr marL="971550" lvl="1" indent="-514350">
              <a:buAutoNum type="arabicPeriod"/>
            </a:pPr>
            <a:r>
              <a:rPr lang="en-US" sz="2000" b="0" i="0" u="none" strike="noStrike" baseline="0">
                <a:latin typeface="Calibri" panose="020F0502020204030204" pitchFamily="34" charset="0"/>
                <a:cs typeface="Calibri" panose="020F0502020204030204" pitchFamily="34" charset="0"/>
              </a:rPr>
              <a:t>Treating Provider’s Name</a:t>
            </a:r>
          </a:p>
          <a:p>
            <a:pPr lvl="2"/>
            <a:r>
              <a:rPr lang="en-US" b="0" i="0" u="none" strike="noStrike" baseline="0">
                <a:latin typeface="Calibri" panose="020F0502020204030204" pitchFamily="34" charset="0"/>
                <a:cs typeface="Calibri" panose="020F0502020204030204" pitchFamily="34" charset="0"/>
              </a:rPr>
              <a:t>County staff = Sonoma County Behavioral Health &amp; Your Program of Service</a:t>
            </a:r>
          </a:p>
          <a:p>
            <a:pPr lvl="2"/>
            <a:r>
              <a:rPr lang="en-US" b="0" i="0" u="none" strike="noStrike" baseline="0">
                <a:latin typeface="Calibri" panose="020F0502020204030204" pitchFamily="34" charset="0"/>
                <a:cs typeface="Calibri" panose="020F0502020204030204" pitchFamily="34" charset="0"/>
              </a:rPr>
              <a:t>Contractor staff = Contractor’s name &amp; Your Program of Service</a:t>
            </a:r>
          </a:p>
          <a:p>
            <a:pPr marL="971550" lvl="1" indent="-514350">
              <a:buAutoNum type="arabicPeriod"/>
            </a:pPr>
            <a:r>
              <a:rPr lang="en-US" sz="2000" b="0" i="0" u="none" strike="noStrike" baseline="0">
                <a:latin typeface="Calibri" panose="020F0502020204030204" pitchFamily="34" charset="0"/>
                <a:cs typeface="Calibri" panose="020F0502020204030204" pitchFamily="34" charset="0"/>
              </a:rPr>
              <a:t>“Service requested” = Type of service requested</a:t>
            </a:r>
          </a:p>
          <a:p>
            <a:pPr lvl="2"/>
            <a:r>
              <a:rPr lang="en-US">
                <a:latin typeface="Calibri" panose="020F0502020204030204" pitchFamily="34" charset="0"/>
                <a:cs typeface="Calibri" panose="020F0502020204030204" pitchFamily="34" charset="0"/>
              </a:rPr>
              <a:t>(ex. Assessment</a:t>
            </a:r>
            <a:r>
              <a:rPr lang="en-US" b="0" i="0" u="none" strike="noStrike" baseline="0">
                <a:latin typeface="Calibri" panose="020F0502020204030204" pitchFamily="34" charset="0"/>
                <a:cs typeface="Calibri" panose="020F0502020204030204" pitchFamily="34" charset="0"/>
              </a:rPr>
              <a:t>, methadone/NTP, withdrawal management/detox, 	residential, OP)</a:t>
            </a:r>
          </a:p>
          <a:p>
            <a:pPr marL="457200" lvl="1" indent="0">
              <a:buNone/>
            </a:pPr>
            <a:r>
              <a:rPr lang="en-US" sz="2000">
                <a:latin typeface="Calibri" panose="020F0502020204030204" pitchFamily="34" charset="0"/>
                <a:cs typeface="Calibri" panose="020F0502020204030204" pitchFamily="34" charset="0"/>
              </a:rPr>
              <a:t>4.   Some types of NOABDs will have a narrative section</a:t>
            </a:r>
          </a:p>
          <a:p>
            <a:endParaRPr lang="en-US" sz="2000">
              <a:cs typeface="Calibri"/>
            </a:endParaRPr>
          </a:p>
        </p:txBody>
      </p:sp>
      <p:sp>
        <p:nvSpPr>
          <p:cNvPr id="6" name="Rectangle 5">
            <a:extLst>
              <a:ext uri="{FF2B5EF4-FFF2-40B4-BE49-F238E27FC236}">
                <a16:creationId xmlns:a16="http://schemas.microsoft.com/office/drawing/2014/main" id="{EEBF1590-3B36-48EE-A89D-3B6F3CB256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C8F6C8C-AB5A-4548-942D-E3FD40ACB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Audio 13">
            <a:hlinkClick r:id="" action="ppaction://media"/>
            <a:extLst>
              <a:ext uri="{FF2B5EF4-FFF2-40B4-BE49-F238E27FC236}">
                <a16:creationId xmlns:a16="http://schemas.microsoft.com/office/drawing/2014/main" id="{5F5650FC-B419-9A9D-71AE-2408BA7E570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715924964"/>
      </p:ext>
    </p:extLst>
  </p:cSld>
  <p:clrMapOvr>
    <a:masterClrMapping/>
  </p:clrMapOvr>
  <mc:AlternateContent xmlns:mc="http://schemas.openxmlformats.org/markup-compatibility/2006" xmlns:p14="http://schemas.microsoft.com/office/powerpoint/2010/main">
    <mc:Choice Requires="p14">
      <p:transition spd="slow" p14:dur="2000" advTm="19551"/>
    </mc:Choice>
    <mc:Fallback xmlns="">
      <p:transition spd="slow" advTm="195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FB46D47-0C2E-A853-F9F5-B52AE5A4E052}"/>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2800" b="1" kern="1200">
                <a:solidFill>
                  <a:srgbClr val="FFFFFF"/>
                </a:solidFill>
                <a:latin typeface="+mj-lt"/>
                <a:ea typeface="+mj-ea"/>
                <a:cs typeface="+mj-cs"/>
              </a:rPr>
              <a:t>              Example: Denial Notice NOABD</a:t>
            </a:r>
          </a:p>
        </p:txBody>
      </p:sp>
      <p:pic>
        <p:nvPicPr>
          <p:cNvPr id="3" name="Content Placeholder 2" descr="Text&#10;&#10;Description automatically generated">
            <a:extLst>
              <a:ext uri="{FF2B5EF4-FFF2-40B4-BE49-F238E27FC236}">
                <a16:creationId xmlns:a16="http://schemas.microsoft.com/office/drawing/2014/main" id="{DE037178-A0BF-0978-B990-FA9B311D07DC}"/>
              </a:ext>
            </a:extLst>
          </p:cNvPr>
          <p:cNvPicPr>
            <a:picLocks noGrp="1" noChangeAspect="1"/>
          </p:cNvPicPr>
          <p:nvPr>
            <p:ph idx="1"/>
          </p:nvPr>
        </p:nvPicPr>
        <p:blipFill>
          <a:blip r:embed="rId4"/>
          <a:srcRect t="4414" b="20057"/>
          <a:stretch/>
        </p:blipFill>
        <p:spPr>
          <a:xfrm>
            <a:off x="4863249" y="643466"/>
            <a:ext cx="6608834" cy="5568739"/>
          </a:xfrm>
          <a:prstGeom prst="rect">
            <a:avLst/>
          </a:prstGeom>
        </p:spPr>
      </p:pic>
      <p:pic>
        <p:nvPicPr>
          <p:cNvPr id="22" name="Audio 21">
            <a:hlinkClick r:id="" action="ppaction://media"/>
            <a:extLst>
              <a:ext uri="{FF2B5EF4-FFF2-40B4-BE49-F238E27FC236}">
                <a16:creationId xmlns:a16="http://schemas.microsoft.com/office/drawing/2014/main" id="{1E256E88-6E14-BADA-37D7-7A051797A15D}"/>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42670603"/>
      </p:ext>
    </p:extLst>
  </p:cSld>
  <p:clrMapOvr>
    <a:masterClrMapping/>
  </p:clrMapOvr>
  <mc:AlternateContent xmlns:mc="http://schemas.openxmlformats.org/markup-compatibility/2006" xmlns:p14="http://schemas.microsoft.com/office/powerpoint/2010/main">
    <mc:Choice Requires="p14">
      <p:transition spd="slow" p14:dur="2000" advTm="5984"/>
    </mc:Choice>
    <mc:Fallback xmlns="">
      <p:transition spd="slow" advTm="59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79E27D9-03C7-44E2-9FF8-15D0C8506A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FCC7AEA-DD9C-0ACB-7DCB-E915D8F574D1}"/>
              </a:ext>
            </a:extLst>
          </p:cNvPr>
          <p:cNvSpPr>
            <a:spLocks noGrp="1"/>
          </p:cNvSpPr>
          <p:nvPr>
            <p:ph type="title"/>
          </p:nvPr>
        </p:nvSpPr>
        <p:spPr>
          <a:xfrm>
            <a:off x="651488" y="-229795"/>
            <a:ext cx="9688296" cy="1642969"/>
          </a:xfrm>
        </p:spPr>
        <p:txBody>
          <a:bodyPr anchor="b">
            <a:normAutofit/>
          </a:bodyPr>
          <a:lstStyle/>
          <a:p>
            <a:pPr algn="ctr"/>
            <a:r>
              <a:rPr lang="en-US" sz="4000" b="1">
                <a:latin typeface="+mn-lt"/>
              </a:rPr>
              <a:t>Common NOABD Types</a:t>
            </a:r>
          </a:p>
        </p:txBody>
      </p:sp>
      <p:sp>
        <p:nvSpPr>
          <p:cNvPr id="3" name="Content Placeholder 2">
            <a:extLst>
              <a:ext uri="{FF2B5EF4-FFF2-40B4-BE49-F238E27FC236}">
                <a16:creationId xmlns:a16="http://schemas.microsoft.com/office/drawing/2014/main" id="{9FAB37DE-B596-7235-FA76-7124BD5B96E7}"/>
              </a:ext>
            </a:extLst>
          </p:cNvPr>
          <p:cNvSpPr>
            <a:spLocks noGrp="1"/>
          </p:cNvSpPr>
          <p:nvPr>
            <p:ph idx="1"/>
          </p:nvPr>
        </p:nvSpPr>
        <p:spPr>
          <a:xfrm>
            <a:off x="914724" y="1822663"/>
            <a:ext cx="9688296" cy="3454358"/>
          </a:xfrm>
        </p:spPr>
        <p:txBody>
          <a:bodyPr vert="horz" lIns="91440" tIns="45720" rIns="91440" bIns="45720" rtlCol="0" anchor="t">
            <a:normAutofit/>
          </a:bodyPr>
          <a:lstStyle/>
          <a:p>
            <a:pPr marL="0" indent="0">
              <a:buNone/>
            </a:pPr>
            <a:r>
              <a:rPr lang="en-US" sz="2000" b="1"/>
              <a:t>Below are common NOABD types that you may issue as BHD providers:</a:t>
            </a:r>
          </a:p>
          <a:p>
            <a:r>
              <a:rPr lang="en-US" sz="2000" b="1">
                <a:cs typeface="Calibri"/>
              </a:rPr>
              <a:t>Delivery System </a:t>
            </a:r>
            <a:r>
              <a:rPr lang="en-US" sz="2000">
                <a:cs typeface="Calibri"/>
              </a:rPr>
              <a:t>(MHP Only) = When the plan determines a beneficiary does not meet criteria for SMHS </a:t>
            </a:r>
          </a:p>
          <a:p>
            <a:r>
              <a:rPr lang="en-US" sz="2000" b="1"/>
              <a:t>Timely Access </a:t>
            </a:r>
            <a:r>
              <a:rPr lang="en-US" sz="2000"/>
              <a:t>= Services were not provided in a timely manner</a:t>
            </a:r>
            <a:endParaRPr lang="en-US" sz="2000">
              <a:cs typeface="Calibri"/>
            </a:endParaRPr>
          </a:p>
          <a:p>
            <a:r>
              <a:rPr lang="en-US" sz="2000" b="1"/>
              <a:t>Service Denial</a:t>
            </a:r>
            <a:r>
              <a:rPr lang="en-US" sz="2000"/>
              <a:t> = When there is a denial of authorization for requested services</a:t>
            </a:r>
            <a:endParaRPr lang="en-US" sz="2000">
              <a:cs typeface="Calibri"/>
            </a:endParaRPr>
          </a:p>
          <a:p>
            <a:r>
              <a:rPr lang="en-US" sz="2000" b="1"/>
              <a:t>Modification</a:t>
            </a:r>
            <a:r>
              <a:rPr lang="en-US" sz="2000"/>
              <a:t> = When there is a modification of a requested service</a:t>
            </a:r>
            <a:endParaRPr lang="en-US" sz="2000">
              <a:cs typeface="Calibri"/>
            </a:endParaRPr>
          </a:p>
          <a:p>
            <a:r>
              <a:rPr lang="en-US" sz="2000" b="1"/>
              <a:t>Termination</a:t>
            </a:r>
            <a:r>
              <a:rPr lang="en-US" sz="2000"/>
              <a:t> = When the plan terminates a previously authorized service</a:t>
            </a:r>
          </a:p>
          <a:p>
            <a:endParaRPr lang="en-US" sz="2000">
              <a:cs typeface="Calibri"/>
            </a:endParaRPr>
          </a:p>
        </p:txBody>
      </p:sp>
      <p:sp>
        <p:nvSpPr>
          <p:cNvPr id="10" name="Rectangle 9">
            <a:extLst>
              <a:ext uri="{FF2B5EF4-FFF2-40B4-BE49-F238E27FC236}">
                <a16:creationId xmlns:a16="http://schemas.microsoft.com/office/drawing/2014/main" id="{EEBF1590-3B36-48EE-A89D-3B6F3CB256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C8F6C8C-AB5A-4548-942D-E3FD40ACB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Audio 25">
            <a:hlinkClick r:id="" action="ppaction://media"/>
            <a:extLst>
              <a:ext uri="{FF2B5EF4-FFF2-40B4-BE49-F238E27FC236}">
                <a16:creationId xmlns:a16="http://schemas.microsoft.com/office/drawing/2014/main" id="{6EFE07DA-C268-BE2D-FD6E-6E057EB976B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71942882"/>
      </p:ext>
    </p:extLst>
  </p:cSld>
  <p:clrMapOvr>
    <a:masterClrMapping/>
  </p:clrMapOvr>
  <mc:AlternateContent xmlns:mc="http://schemas.openxmlformats.org/markup-compatibility/2006" xmlns:p14="http://schemas.microsoft.com/office/powerpoint/2010/main">
    <mc:Choice Requires="p14">
      <p:transition spd="slow" p14:dur="2000" advTm="35243"/>
    </mc:Choice>
    <mc:Fallback xmlns="">
      <p:transition spd="slow" advTm="352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79E27D9-03C7-44E2-9FF8-15D0C8506A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0EC7B3E-2FA5-A31B-5A90-3840BD3EC93C}"/>
              </a:ext>
            </a:extLst>
          </p:cNvPr>
          <p:cNvSpPr>
            <a:spLocks noGrp="1"/>
          </p:cNvSpPr>
          <p:nvPr>
            <p:ph type="title"/>
          </p:nvPr>
        </p:nvSpPr>
        <p:spPr>
          <a:xfrm>
            <a:off x="942433" y="-537069"/>
            <a:ext cx="9688296" cy="1642969"/>
          </a:xfrm>
        </p:spPr>
        <p:txBody>
          <a:bodyPr anchor="b">
            <a:normAutofit/>
          </a:bodyPr>
          <a:lstStyle/>
          <a:p>
            <a:pPr algn="ctr"/>
            <a:r>
              <a:rPr lang="en-US" sz="4000" b="1">
                <a:latin typeface="+mn-lt"/>
              </a:rPr>
              <a:t>NOABD: </a:t>
            </a:r>
            <a:r>
              <a:rPr kumimoji="0" lang="en-US" sz="4000" b="1" i="0" u="none" strike="noStrike" kern="1200" cap="none" spc="0" normalizeH="0" baseline="0" noProof="0">
                <a:ln>
                  <a:noFill/>
                </a:ln>
                <a:solidFill>
                  <a:schemeClr val="accent4">
                    <a:lumMod val="60000"/>
                    <a:lumOff val="40000"/>
                  </a:schemeClr>
                </a:solidFill>
                <a:effectLst/>
                <a:uLnTx/>
                <a:uFillTx/>
                <a:latin typeface="Aptos Display" panose="02110004020202020204"/>
                <a:ea typeface="+mn-ea"/>
                <a:cs typeface="+mn-cs"/>
              </a:rPr>
              <a:t>Delivery System</a:t>
            </a:r>
            <a:endParaRPr lang="en-US" sz="4000" b="1">
              <a:solidFill>
                <a:srgbClr val="FF5A6A"/>
              </a:solidFill>
              <a:latin typeface="+mn-lt"/>
            </a:endParaRPr>
          </a:p>
        </p:txBody>
      </p:sp>
      <p:sp>
        <p:nvSpPr>
          <p:cNvPr id="3" name="Content Placeholder 2">
            <a:extLst>
              <a:ext uri="{FF2B5EF4-FFF2-40B4-BE49-F238E27FC236}">
                <a16:creationId xmlns:a16="http://schemas.microsoft.com/office/drawing/2014/main" id="{2F75BB97-D9B0-D6CA-3F73-B903DA452ADC}"/>
              </a:ext>
            </a:extLst>
          </p:cNvPr>
          <p:cNvSpPr>
            <a:spLocks noGrp="1"/>
          </p:cNvSpPr>
          <p:nvPr>
            <p:ph idx="1"/>
          </p:nvPr>
        </p:nvSpPr>
        <p:spPr>
          <a:xfrm>
            <a:off x="790034" y="1642969"/>
            <a:ext cx="9688296" cy="3454358"/>
          </a:xfrm>
        </p:spPr>
        <p:txBody>
          <a:bodyPr vert="horz" lIns="91440" tIns="45720" rIns="91440" bIns="45720" rtlCol="0" anchor="t">
            <a:normAutofit/>
          </a:bodyPr>
          <a:lstStyle/>
          <a:p>
            <a:pPr marL="0" indent="0">
              <a:buNone/>
            </a:pPr>
            <a:r>
              <a:rPr lang="en-US" sz="2000" b="1">
                <a:latin typeface="Calibri" panose="020F0502020204030204" pitchFamily="34" charset="0"/>
                <a:cs typeface="Calibri" panose="020F0502020204030204" pitchFamily="34" charset="0"/>
              </a:rPr>
              <a:t>A Delivery System NOABD: </a:t>
            </a:r>
            <a:r>
              <a:rPr lang="en-US" sz="2000">
                <a:latin typeface="Calibri" panose="020F0502020204030204" pitchFamily="34" charset="0"/>
                <a:cs typeface="Calibri" panose="020F0502020204030204" pitchFamily="34" charset="0"/>
              </a:rPr>
              <a:t> </a:t>
            </a:r>
          </a:p>
          <a:p>
            <a:r>
              <a:rPr lang="en-US" sz="2000">
                <a:latin typeface="Calibri" panose="020F0502020204030204" pitchFamily="34" charset="0"/>
                <a:cs typeface="Calibri" panose="020F0502020204030204" pitchFamily="34" charset="0"/>
              </a:rPr>
              <a:t>Use this template when BHD has determined that the beneficiary does not meet the criteria to be eligible for SMHS. The beneficiary will be referred to the Managed Care Plan, or other appropriate system, for mental health or other services. </a:t>
            </a:r>
            <a:endParaRPr lang="en-US" sz="2000" i="1">
              <a:highlight>
                <a:srgbClr val="FFFF00"/>
              </a:highlight>
              <a:latin typeface="Calibri" panose="020F0502020204030204" pitchFamily="34" charset="0"/>
              <a:cs typeface="Calibri" panose="020F0502020204030204" pitchFamily="34" charset="0"/>
            </a:endParaRPr>
          </a:p>
          <a:p>
            <a:pPr marL="0" indent="0">
              <a:buNone/>
            </a:pPr>
            <a:endParaRPr lang="en-US" sz="2000" b="1">
              <a:latin typeface="Calibri" panose="020F0502020204030204" pitchFamily="34" charset="0"/>
              <a:cs typeface="Calibri" panose="020F0502020204030204" pitchFamily="34" charset="0"/>
            </a:endParaRPr>
          </a:p>
          <a:p>
            <a:pPr marL="0" indent="0">
              <a:buNone/>
            </a:pPr>
            <a:endParaRPr lang="en-US" sz="2000" b="1">
              <a:latin typeface="Calibri" panose="020F0502020204030204" pitchFamily="34" charset="0"/>
              <a:cs typeface="Calibri" panose="020F0502020204030204" pitchFamily="34" charset="0"/>
            </a:endParaRPr>
          </a:p>
          <a:p>
            <a:pPr marL="0" indent="0">
              <a:buNone/>
            </a:pPr>
            <a:r>
              <a:rPr lang="en-US" sz="2000" b="1">
                <a:latin typeface="Calibri" panose="020F0502020204030204" pitchFamily="34" charset="0"/>
                <a:cs typeface="Calibri" panose="020F0502020204030204" pitchFamily="34" charset="0"/>
              </a:rPr>
              <a:t>Note: </a:t>
            </a:r>
            <a:r>
              <a:rPr lang="en-US" sz="2000">
                <a:latin typeface="Calibri" panose="020F0502020204030204" pitchFamily="34" charset="0"/>
                <a:cs typeface="Calibri" panose="020F0502020204030204" pitchFamily="34" charset="0"/>
              </a:rPr>
              <a:t>Only used by MHP.</a:t>
            </a:r>
          </a:p>
          <a:p>
            <a:pPr marL="0" indent="0">
              <a:buNone/>
            </a:pPr>
            <a:endParaRPr lang="en-US" sz="2000" b="1"/>
          </a:p>
          <a:p>
            <a:pPr marL="0" indent="0">
              <a:buNone/>
            </a:pPr>
            <a:endParaRPr lang="en-US" sz="2000">
              <a:cs typeface="Calibri"/>
            </a:endParaRPr>
          </a:p>
        </p:txBody>
      </p:sp>
      <p:sp>
        <p:nvSpPr>
          <p:cNvPr id="10" name="Rectangle 9">
            <a:extLst>
              <a:ext uri="{FF2B5EF4-FFF2-40B4-BE49-F238E27FC236}">
                <a16:creationId xmlns:a16="http://schemas.microsoft.com/office/drawing/2014/main" id="{EEBF1590-3B36-48EE-A89D-3B6F3CB256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C8F6C8C-AB5A-4548-942D-E3FD40ACB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Audio 8">
            <a:hlinkClick r:id="" action="ppaction://media"/>
            <a:extLst>
              <a:ext uri="{FF2B5EF4-FFF2-40B4-BE49-F238E27FC236}">
                <a16:creationId xmlns:a16="http://schemas.microsoft.com/office/drawing/2014/main" id="{23C73930-D1F0-DEEE-F909-41718D983FB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31297472"/>
      </p:ext>
    </p:extLst>
  </p:cSld>
  <p:clrMapOvr>
    <a:masterClrMapping/>
  </p:clrMapOvr>
  <mc:AlternateContent xmlns:mc="http://schemas.openxmlformats.org/markup-compatibility/2006" xmlns:p14="http://schemas.microsoft.com/office/powerpoint/2010/main">
    <mc:Choice Requires="p14">
      <p:transition spd="slow" p14:dur="2000" advTm="22063"/>
    </mc:Choice>
    <mc:Fallback xmlns="">
      <p:transition spd="slow" advTm="220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79E27D9-03C7-44E2-9FF8-15D0C8506A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extBox 1">
            <a:extLst>
              <a:ext uri="{FF2B5EF4-FFF2-40B4-BE49-F238E27FC236}">
                <a16:creationId xmlns:a16="http://schemas.microsoft.com/office/drawing/2014/main" id="{82CB5097-3BCE-586B-DE9C-F491AAA664CA}"/>
              </a:ext>
            </a:extLst>
          </p:cNvPr>
          <p:cNvSpPr txBox="1"/>
          <p:nvPr/>
        </p:nvSpPr>
        <p:spPr>
          <a:xfrm>
            <a:off x="1136397" y="-204561"/>
            <a:ext cx="9688296" cy="1642969"/>
          </a:xfrm>
          <a:prstGeom prst="rect">
            <a:avLst/>
          </a:prstGeom>
        </p:spPr>
        <p:txBody>
          <a:bodyPr vert="horz" lIns="91440" tIns="45720" rIns="91440" bIns="45720" rtlCol="0" anchor="b">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4000" b="1" i="0" u="none" strike="noStrike" kern="1200" cap="none" spc="0" normalizeH="0" baseline="0" noProof="0">
                <a:ln>
                  <a:noFill/>
                </a:ln>
                <a:solidFill>
                  <a:prstClr val="black"/>
                </a:solidFill>
                <a:effectLst/>
                <a:uLnTx/>
                <a:uFillTx/>
                <a:latin typeface="Aptos Display" panose="02110004020202020204"/>
                <a:ea typeface="+mn-ea"/>
                <a:cs typeface="+mn-cs"/>
              </a:rPr>
              <a:t>NOABD: </a:t>
            </a:r>
            <a:r>
              <a:rPr kumimoji="0" lang="en-US" sz="4000" b="1" i="0" u="none" strike="noStrike" kern="1200" cap="none" spc="0" normalizeH="0" baseline="0" noProof="0">
                <a:ln>
                  <a:noFill/>
                </a:ln>
                <a:solidFill>
                  <a:schemeClr val="accent4">
                    <a:lumMod val="60000"/>
                    <a:lumOff val="40000"/>
                  </a:schemeClr>
                </a:solidFill>
                <a:effectLst/>
                <a:uLnTx/>
                <a:uFillTx/>
                <a:latin typeface="Aptos Display" panose="02110004020202020204"/>
                <a:ea typeface="+mn-ea"/>
                <a:cs typeface="+mn-cs"/>
              </a:rPr>
              <a:t>Delivery System</a:t>
            </a:r>
            <a:endParaRPr kumimoji="0" lang="en-US" sz="4000" b="0" i="0" u="none" strike="noStrike" kern="1200" cap="none" spc="0" normalizeH="0" baseline="0" noProof="0">
              <a:ln>
                <a:noFill/>
              </a:ln>
              <a:solidFill>
                <a:schemeClr val="accent4">
                  <a:lumMod val="60000"/>
                  <a:lumOff val="40000"/>
                </a:schemeClr>
              </a:solidFill>
              <a:effectLst/>
              <a:uLnTx/>
              <a:uFillTx/>
              <a:latin typeface="Aptos Display" panose="02110004020202020204"/>
              <a:ea typeface="+mn-ea"/>
              <a:cs typeface="+mn-cs"/>
            </a:endParaRPr>
          </a:p>
        </p:txBody>
      </p:sp>
      <p:sp>
        <p:nvSpPr>
          <p:cNvPr id="3" name="TextBox 2">
            <a:extLst>
              <a:ext uri="{FF2B5EF4-FFF2-40B4-BE49-F238E27FC236}">
                <a16:creationId xmlns:a16="http://schemas.microsoft.com/office/drawing/2014/main" id="{E106F4D6-91D6-24A0-4BF4-E4F1D843F9B0}"/>
              </a:ext>
            </a:extLst>
          </p:cNvPr>
          <p:cNvSpPr txBox="1"/>
          <p:nvPr/>
        </p:nvSpPr>
        <p:spPr>
          <a:xfrm>
            <a:off x="997851" y="1642969"/>
            <a:ext cx="10099640" cy="4217504"/>
          </a:xfrm>
          <a:prstGeom prst="rect">
            <a:avLst/>
          </a:prstGeom>
        </p:spPr>
        <p:txBody>
          <a:bodyPr vert="horz" lIns="91440" tIns="45720" rIns="91440" bIns="45720" rtlCol="0" anchor="t">
            <a:norm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rPr>
              <a:t>Narrative Box</a:t>
            </a:r>
            <a:r>
              <a:rPr kumimoji="0" lang="en-US" sz="1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This notice lets you know Sonoma County Behavioral Health Division (BHD), “The Plan,” has determined that your mental health condition does not meet the medical necessity criteria. </a:t>
            </a:r>
            <a:r>
              <a:rPr kumimoji="0" lang="en-US" sz="1800" b="1"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[Using plain language, insert: 1. A description of the criteria or guidelines used, including a citation to the specific regulations and plan authorization procedures that support the action; and, 2. The clinical reasons for the decision regarding medical necessity]</a:t>
            </a:r>
            <a:r>
              <a:rPr kumimoji="0" lang="en-US" sz="1800" b="0"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Per the Code of Federal Regulations, </a:t>
            </a:r>
            <a:r>
              <a:rPr kumimoji="0" lang="en-US" sz="1800" b="0" i="0" u="sng"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Title 42, Section 438.400(b)(3), T</a:t>
            </a:r>
            <a:r>
              <a:rPr kumimoji="0" lang="en-US" sz="1800" b="0"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he Plan may deny in whole, or in part, a member’s request for service(s) when the member does not meet medical necessity for BHD.</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Although you do not qualify, you may be able to receive non-BHD services from</a:t>
            </a:r>
            <a:r>
              <a:rPr kumimoji="0" lang="en-US" sz="1800" b="0" i="0" u="none" strike="noStrike" kern="1200" cap="none" spc="0" normalizeH="0" baseline="0" noProof="0">
                <a:ln>
                  <a:noFill/>
                </a:ln>
                <a:solidFill>
                  <a:srgbClr val="80808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1800" b="1"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[Health Plan or Entity responsible for mental health services, e.g., physical health care provider]</a:t>
            </a:r>
            <a:r>
              <a:rPr kumimoji="0" lang="en-US" sz="1800" b="0"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You can call them at </a:t>
            </a:r>
            <a:r>
              <a:rPr kumimoji="0" lang="en-US" sz="1800" b="1"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[telephone number]</a:t>
            </a:r>
            <a:r>
              <a:rPr kumimoji="0" lang="en-US" sz="1800" b="0"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1800" b="1"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[If applicable, insert additional action taken by BHD to coordinate care and/or additional follow-up needed by the member]</a:t>
            </a:r>
            <a:r>
              <a:rPr kumimoji="0" lang="en-US" sz="1800" b="0"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300" b="0" i="1" u="none" strike="noStrike" kern="1200" cap="none" spc="0" normalizeH="0" baseline="0" noProof="0">
              <a:ln>
                <a:noFill/>
              </a:ln>
              <a:solidFill>
                <a:prstClr val="black"/>
              </a:solidFill>
              <a:effectLst/>
              <a:uLnTx/>
              <a:uFillTx/>
              <a:latin typeface="Aptos" panose="02110004020202020204"/>
              <a:ea typeface="+mn-ea"/>
              <a:cs typeface="+mn-cs"/>
            </a:endParaRPr>
          </a:p>
          <a:p>
            <a:pPr marL="457200" marR="0" lvl="1"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300" b="0" i="1" u="none" strike="noStrike" kern="1200" cap="none" spc="0" normalizeH="0" baseline="0" noProof="0">
              <a:ln>
                <a:noFill/>
              </a:ln>
              <a:solidFill>
                <a:prstClr val="black"/>
              </a:solidFill>
              <a:effectLst/>
              <a:uLnTx/>
              <a:uFillTx/>
              <a:latin typeface="Aptos" panose="02110004020202020204"/>
              <a:ea typeface="+mn-ea"/>
              <a:cs typeface="+mn-cs"/>
            </a:endParaRPr>
          </a:p>
          <a:p>
            <a:pPr marL="457200" marR="0" lvl="1"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300" b="0" i="0" u="none" strike="noStrike" kern="1200" cap="none" spc="0" normalizeH="0" baseline="0" noProof="0">
              <a:ln>
                <a:noFill/>
              </a:ln>
              <a:solidFill>
                <a:prstClr val="black"/>
              </a:solidFill>
              <a:effectLst/>
              <a:uLnTx/>
              <a:uFillTx/>
              <a:latin typeface="Aptos" panose="02110004020202020204"/>
              <a:ea typeface="+mn-ea"/>
              <a:cs typeface="+mn-cs"/>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3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0" name="Rectangle 9">
            <a:extLst>
              <a:ext uri="{FF2B5EF4-FFF2-40B4-BE49-F238E27FC236}">
                <a16:creationId xmlns:a16="http://schemas.microsoft.com/office/drawing/2014/main" id="{EEBF1590-3B36-48EE-A89D-3B6F3CB256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Rectangle 11">
            <a:extLst>
              <a:ext uri="{FF2B5EF4-FFF2-40B4-BE49-F238E27FC236}">
                <a16:creationId xmlns:a16="http://schemas.microsoft.com/office/drawing/2014/main" id="{AC8F6C8C-AB5A-4548-942D-E3FD40ACB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7" name="Audio 16">
            <a:hlinkClick r:id="" action="ppaction://media"/>
            <a:extLst>
              <a:ext uri="{FF2B5EF4-FFF2-40B4-BE49-F238E27FC236}">
                <a16:creationId xmlns:a16="http://schemas.microsoft.com/office/drawing/2014/main" id="{2C6F12A1-D89D-010E-A67A-615FF213A6F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221023302"/>
      </p:ext>
    </p:extLst>
  </p:cSld>
  <p:clrMapOvr>
    <a:masterClrMapping/>
  </p:clrMapOvr>
  <mc:AlternateContent xmlns:mc="http://schemas.openxmlformats.org/markup-compatibility/2006" xmlns:p14="http://schemas.microsoft.com/office/powerpoint/2010/main">
    <mc:Choice Requires="p14">
      <p:transition spd="slow" p14:dur="2000" advTm="20353"/>
    </mc:Choice>
    <mc:Fallback xmlns="">
      <p:transition spd="slow" advTm="203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79E27D9-03C7-44E2-9FF8-15D0C8506A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0EC7B3E-2FA5-A31B-5A90-3840BD3EC93C}"/>
              </a:ext>
            </a:extLst>
          </p:cNvPr>
          <p:cNvSpPr>
            <a:spLocks noGrp="1"/>
          </p:cNvSpPr>
          <p:nvPr>
            <p:ph type="title"/>
          </p:nvPr>
        </p:nvSpPr>
        <p:spPr>
          <a:xfrm>
            <a:off x="942433" y="-537069"/>
            <a:ext cx="9688296" cy="1642969"/>
          </a:xfrm>
        </p:spPr>
        <p:txBody>
          <a:bodyPr anchor="b">
            <a:normAutofit/>
          </a:bodyPr>
          <a:lstStyle/>
          <a:p>
            <a:pPr algn="ctr"/>
            <a:r>
              <a:rPr lang="en-US" sz="4000" b="1">
                <a:latin typeface="+mn-lt"/>
              </a:rPr>
              <a:t>NOABD: </a:t>
            </a:r>
            <a:r>
              <a:rPr lang="en-US" sz="4000" b="1">
                <a:solidFill>
                  <a:srgbClr val="FF5A6A"/>
                </a:solidFill>
                <a:latin typeface="+mn-lt"/>
              </a:rPr>
              <a:t>Timely Access</a:t>
            </a:r>
          </a:p>
        </p:txBody>
      </p:sp>
      <p:sp>
        <p:nvSpPr>
          <p:cNvPr id="3" name="Content Placeholder 2">
            <a:extLst>
              <a:ext uri="{FF2B5EF4-FFF2-40B4-BE49-F238E27FC236}">
                <a16:creationId xmlns:a16="http://schemas.microsoft.com/office/drawing/2014/main" id="{2F75BB97-D9B0-D6CA-3F73-B903DA452ADC}"/>
              </a:ext>
            </a:extLst>
          </p:cNvPr>
          <p:cNvSpPr>
            <a:spLocks noGrp="1"/>
          </p:cNvSpPr>
          <p:nvPr>
            <p:ph idx="1"/>
          </p:nvPr>
        </p:nvSpPr>
        <p:spPr>
          <a:xfrm>
            <a:off x="790034" y="1642969"/>
            <a:ext cx="9688296" cy="3454358"/>
          </a:xfrm>
        </p:spPr>
        <p:txBody>
          <a:bodyPr vert="horz" lIns="91440" tIns="45720" rIns="91440" bIns="45720" rtlCol="0" anchor="t">
            <a:normAutofit/>
          </a:bodyPr>
          <a:lstStyle/>
          <a:p>
            <a:pPr marL="0" indent="0">
              <a:buNone/>
            </a:pPr>
            <a:r>
              <a:rPr lang="en-US" sz="2000" b="1">
                <a:latin typeface="Calibri" panose="020F0502020204030204" pitchFamily="34" charset="0"/>
                <a:cs typeface="Calibri" panose="020F0502020204030204" pitchFamily="34" charset="0"/>
              </a:rPr>
              <a:t>A Timely Access NOABD: </a:t>
            </a:r>
            <a:r>
              <a:rPr lang="en-US" sz="2000">
                <a:latin typeface="Calibri" panose="020F0502020204030204" pitchFamily="34" charset="0"/>
                <a:cs typeface="Calibri" panose="020F0502020204030204" pitchFamily="34" charset="0"/>
              </a:rPr>
              <a:t> </a:t>
            </a:r>
          </a:p>
          <a:p>
            <a:r>
              <a:rPr lang="en-US" sz="2000">
                <a:latin typeface="Calibri" panose="020F0502020204030204" pitchFamily="34" charset="0"/>
                <a:cs typeface="Calibri" panose="020F0502020204030204" pitchFamily="34" charset="0"/>
              </a:rPr>
              <a:t>Use this template when there is a delay in providing the beneficiary with timely services, as required by the timely access standards applicable to the delayed service. </a:t>
            </a:r>
            <a:r>
              <a:rPr lang="en-US" sz="2000" i="1">
                <a:highlight>
                  <a:srgbClr val="FFFF00"/>
                </a:highlight>
                <a:latin typeface="Calibri" panose="020F0502020204030204" pitchFamily="34" charset="0"/>
                <a:cs typeface="Calibri" panose="020F0502020204030204" pitchFamily="34" charset="0"/>
              </a:rPr>
              <a:t>(include dates in letter) </a:t>
            </a:r>
          </a:p>
          <a:p>
            <a:pPr marL="0" indent="0">
              <a:buNone/>
            </a:pPr>
            <a:endParaRPr lang="en-US" sz="2000" b="1">
              <a:latin typeface="Calibri" panose="020F0502020204030204" pitchFamily="34" charset="0"/>
              <a:cs typeface="Calibri" panose="020F0502020204030204" pitchFamily="34" charset="0"/>
            </a:endParaRPr>
          </a:p>
          <a:p>
            <a:pPr marL="0" indent="0">
              <a:buNone/>
            </a:pPr>
            <a:endParaRPr lang="en-US" sz="2000" b="1">
              <a:latin typeface="Calibri" panose="020F0502020204030204" pitchFamily="34" charset="0"/>
              <a:cs typeface="Calibri" panose="020F0502020204030204" pitchFamily="34" charset="0"/>
            </a:endParaRPr>
          </a:p>
          <a:p>
            <a:pPr marL="0" indent="0">
              <a:buNone/>
            </a:pPr>
            <a:r>
              <a:rPr lang="en-US" sz="2000" b="1">
                <a:latin typeface="Calibri" panose="020F0502020204030204" pitchFamily="34" charset="0"/>
                <a:cs typeface="Calibri" panose="020F0502020204030204" pitchFamily="34" charset="0"/>
              </a:rPr>
              <a:t>Note: </a:t>
            </a:r>
            <a:r>
              <a:rPr lang="en-US" sz="2000">
                <a:latin typeface="Calibri" panose="020F0502020204030204" pitchFamily="34" charset="0"/>
                <a:cs typeface="Calibri" panose="020F0502020204030204" pitchFamily="34" charset="0"/>
              </a:rPr>
              <a:t>For an Opioid Treatment Program, use when services are NOT provided within 3 business days</a:t>
            </a:r>
          </a:p>
          <a:p>
            <a:pPr marL="0" indent="0">
              <a:buNone/>
            </a:pPr>
            <a:endParaRPr lang="en-US" sz="2000" b="1"/>
          </a:p>
          <a:p>
            <a:pPr marL="0" indent="0">
              <a:buNone/>
            </a:pPr>
            <a:endParaRPr lang="en-US" sz="2000">
              <a:cs typeface="Calibri"/>
            </a:endParaRPr>
          </a:p>
        </p:txBody>
      </p:sp>
      <p:sp>
        <p:nvSpPr>
          <p:cNvPr id="10" name="Rectangle 9">
            <a:extLst>
              <a:ext uri="{FF2B5EF4-FFF2-40B4-BE49-F238E27FC236}">
                <a16:creationId xmlns:a16="http://schemas.microsoft.com/office/drawing/2014/main" id="{EEBF1590-3B36-48EE-A89D-3B6F3CB256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C8F6C8C-AB5A-4548-942D-E3FD40ACB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Audio 13">
            <a:hlinkClick r:id="" action="ppaction://media"/>
            <a:extLst>
              <a:ext uri="{FF2B5EF4-FFF2-40B4-BE49-F238E27FC236}">
                <a16:creationId xmlns:a16="http://schemas.microsoft.com/office/drawing/2014/main" id="{CECE4B9C-D5E8-9DD0-9CF3-1256C1E1640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570218564"/>
      </p:ext>
    </p:extLst>
  </p:cSld>
  <p:clrMapOvr>
    <a:masterClrMapping/>
  </p:clrMapOvr>
  <mc:AlternateContent xmlns:mc="http://schemas.openxmlformats.org/markup-compatibility/2006" xmlns:p14="http://schemas.microsoft.com/office/powerpoint/2010/main">
    <mc:Choice Requires="p14">
      <p:transition spd="slow" p14:dur="2000" advTm="16452"/>
    </mc:Choice>
    <mc:Fallback xmlns="">
      <p:transition spd="slow" advTm="164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79E27D9-03C7-44E2-9FF8-15D0C8506A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9D3F336-C795-C145-4319-A04B06387A8D}"/>
              </a:ext>
            </a:extLst>
          </p:cNvPr>
          <p:cNvSpPr>
            <a:spLocks noGrp="1"/>
          </p:cNvSpPr>
          <p:nvPr>
            <p:ph type="title"/>
          </p:nvPr>
        </p:nvSpPr>
        <p:spPr>
          <a:xfrm>
            <a:off x="928579" y="-657736"/>
            <a:ext cx="9688296" cy="1642969"/>
          </a:xfrm>
        </p:spPr>
        <p:txBody>
          <a:bodyPr anchor="b">
            <a:normAutofit/>
          </a:bodyPr>
          <a:lstStyle/>
          <a:p>
            <a:pPr algn="ctr"/>
            <a:r>
              <a:rPr lang="en-US" sz="4000" b="1">
                <a:latin typeface="+mn-lt"/>
              </a:rPr>
              <a:t>NOABD: </a:t>
            </a:r>
            <a:r>
              <a:rPr lang="en-US" sz="4000" b="1">
                <a:solidFill>
                  <a:srgbClr val="FF5A6A"/>
                </a:solidFill>
                <a:latin typeface="+mn-lt"/>
              </a:rPr>
              <a:t>Timely Access</a:t>
            </a:r>
            <a:endParaRPr lang="en-US" sz="4000">
              <a:solidFill>
                <a:srgbClr val="FF5A6A"/>
              </a:solidFill>
            </a:endParaRPr>
          </a:p>
        </p:txBody>
      </p:sp>
      <p:sp>
        <p:nvSpPr>
          <p:cNvPr id="3" name="Content Placeholder 2">
            <a:extLst>
              <a:ext uri="{FF2B5EF4-FFF2-40B4-BE49-F238E27FC236}">
                <a16:creationId xmlns:a16="http://schemas.microsoft.com/office/drawing/2014/main" id="{3509FB54-09EF-F1EF-1CD3-40E0522F0C08}"/>
              </a:ext>
            </a:extLst>
          </p:cNvPr>
          <p:cNvSpPr>
            <a:spLocks noGrp="1"/>
          </p:cNvSpPr>
          <p:nvPr>
            <p:ph idx="1"/>
          </p:nvPr>
        </p:nvSpPr>
        <p:spPr>
          <a:xfrm>
            <a:off x="812962" y="1642969"/>
            <a:ext cx="9919530" cy="4647409"/>
          </a:xfrm>
        </p:spPr>
        <p:txBody>
          <a:bodyPr vert="horz" lIns="91440" tIns="45720" rIns="91440" bIns="45720" rtlCol="0" anchor="t">
            <a:normAutofit/>
          </a:bodyPr>
          <a:lstStyle/>
          <a:p>
            <a:pPr marL="0" indent="0">
              <a:buNone/>
            </a:pPr>
            <a:r>
              <a:rPr lang="en-US" sz="2000" b="1">
                <a:latin typeface="Calibri" panose="020F0502020204030204" pitchFamily="34" charset="0"/>
                <a:cs typeface="Calibri" panose="020F0502020204030204" pitchFamily="34" charset="0"/>
              </a:rPr>
              <a:t>Narrative Box:</a:t>
            </a:r>
          </a:p>
          <a:p>
            <a:pPr lvl="1"/>
            <a:r>
              <a:rPr lang="en-US" b="1" i="0">
                <a:effectLst/>
                <a:latin typeface="Calibri" panose="020F0502020204030204" pitchFamily="34" charset="0"/>
                <a:cs typeface="Calibri" panose="020F0502020204030204" pitchFamily="34" charset="0"/>
              </a:rPr>
              <a:t>[You or your provider (Name of requesting provider)]</a:t>
            </a:r>
            <a:r>
              <a:rPr lang="en-US" b="0" i="0">
                <a:effectLst/>
                <a:latin typeface="Calibri" panose="020F0502020204030204" pitchFamily="34" charset="0"/>
                <a:cs typeface="Calibri" panose="020F0502020204030204" pitchFamily="34" charset="0"/>
              </a:rPr>
              <a:t> has asked Sonoma County’s Behavioral Health Division (BHD), “the Plan”</a:t>
            </a:r>
            <a:r>
              <a:rPr lang="en-US" b="1" i="0">
                <a:effectLst/>
                <a:latin typeface="Calibri" panose="020F0502020204030204" pitchFamily="34" charset="0"/>
                <a:cs typeface="Calibri" panose="020F0502020204030204" pitchFamily="34" charset="0"/>
              </a:rPr>
              <a:t> </a:t>
            </a:r>
            <a:r>
              <a:rPr lang="en-US" b="0" i="0">
                <a:effectLst/>
                <a:latin typeface="Calibri" panose="020F0502020204030204" pitchFamily="34" charset="0"/>
                <a:cs typeface="Calibri" panose="020F0502020204030204" pitchFamily="34" charset="0"/>
              </a:rPr>
              <a:t>to obtain or approve </a:t>
            </a:r>
            <a:r>
              <a:rPr lang="en-US" b="1" i="0">
                <a:effectLst/>
                <a:latin typeface="Calibri" panose="020F0502020204030204" pitchFamily="34" charset="0"/>
                <a:cs typeface="Calibri" panose="020F0502020204030204" pitchFamily="34" charset="0"/>
              </a:rPr>
              <a:t>[Service requested]</a:t>
            </a:r>
            <a:r>
              <a:rPr lang="en-US" b="0" i="0">
                <a:effectLst/>
                <a:latin typeface="Calibri" panose="020F0502020204030204" pitchFamily="34" charset="0"/>
                <a:cs typeface="Calibri" panose="020F0502020204030204" pitchFamily="34" charset="0"/>
              </a:rPr>
              <a:t>. The </a:t>
            </a:r>
            <a:r>
              <a:rPr lang="en-US" b="1" i="0">
                <a:effectLst/>
                <a:latin typeface="Calibri" panose="020F0502020204030204" pitchFamily="34" charset="0"/>
                <a:cs typeface="Calibri" panose="020F0502020204030204" pitchFamily="34" charset="0"/>
              </a:rPr>
              <a:t>[Plan or Name of requesting provider]</a:t>
            </a:r>
            <a:r>
              <a:rPr lang="en-US" b="0" i="0">
                <a:effectLst/>
                <a:latin typeface="Calibri" panose="020F0502020204030204" pitchFamily="34" charset="0"/>
                <a:cs typeface="Calibri" panose="020F0502020204030204" pitchFamily="34" charset="0"/>
              </a:rPr>
              <a:t> has not provided services within </a:t>
            </a:r>
            <a:r>
              <a:rPr lang="en-US" b="1" i="0">
                <a:effectLst/>
                <a:latin typeface="Calibri" panose="020F0502020204030204" pitchFamily="34" charset="0"/>
                <a:cs typeface="Calibri" panose="020F0502020204030204" pitchFamily="34" charset="0"/>
              </a:rPr>
              <a:t>[number of]</a:t>
            </a:r>
            <a:r>
              <a:rPr lang="en-US" b="0" i="0">
                <a:effectLst/>
                <a:latin typeface="Calibri" panose="020F0502020204030204" pitchFamily="34" charset="0"/>
                <a:cs typeface="Calibri" panose="020F0502020204030204" pitchFamily="34" charset="0"/>
              </a:rPr>
              <a:t> </a:t>
            </a:r>
            <a:r>
              <a:rPr lang="en-US" b="1" i="0">
                <a:effectLst/>
                <a:latin typeface="Calibri" panose="020F0502020204030204" pitchFamily="34" charset="0"/>
                <a:cs typeface="Calibri" panose="020F0502020204030204" pitchFamily="34" charset="0"/>
              </a:rPr>
              <a:t>working days</a:t>
            </a:r>
            <a:r>
              <a:rPr lang="en-US" b="0" i="0">
                <a:effectLst/>
                <a:latin typeface="Calibri" panose="020F0502020204030204" pitchFamily="34" charset="0"/>
                <a:cs typeface="Calibri" panose="020F0502020204030204" pitchFamily="34" charset="0"/>
              </a:rPr>
              <a:t>. Our records show that you requested service(s), or service(s) were requested on your behalf on </a:t>
            </a:r>
            <a:r>
              <a:rPr lang="en-US" b="1" i="0">
                <a:effectLst/>
                <a:latin typeface="Calibri" panose="020F0502020204030204" pitchFamily="34" charset="0"/>
                <a:cs typeface="Calibri" panose="020F0502020204030204" pitchFamily="34" charset="0"/>
              </a:rPr>
              <a:t>[date requested]</a:t>
            </a:r>
            <a:r>
              <a:rPr lang="en-US" b="0" i="0">
                <a:effectLst/>
                <a:latin typeface="Calibri" panose="020F0502020204030204" pitchFamily="34" charset="0"/>
                <a:cs typeface="Calibri" panose="020F0502020204030204" pitchFamily="34" charset="0"/>
              </a:rPr>
              <a:t>. </a:t>
            </a:r>
          </a:p>
          <a:p>
            <a:pPr lvl="1"/>
            <a:endParaRPr lang="en-US" sz="2000">
              <a:latin typeface="Calibri" panose="020F0502020204030204" pitchFamily="34" charset="0"/>
              <a:cs typeface="Calibri" panose="020F0502020204030204" pitchFamily="34" charset="0"/>
            </a:endParaRPr>
          </a:p>
          <a:p>
            <a:pPr lvl="1"/>
            <a:r>
              <a:rPr lang="en-US" sz="2000" b="0" i="0">
                <a:effectLst/>
                <a:latin typeface="Calibri" panose="020F0502020204030204" pitchFamily="34" charset="0"/>
                <a:cs typeface="Calibri" panose="020F0502020204030204" pitchFamily="34" charset="0"/>
              </a:rPr>
              <a:t>We apologize for the delay in providing timely services. We are working on your request and will provide you with </a:t>
            </a:r>
            <a:r>
              <a:rPr lang="en-US" sz="2000" b="1" i="0">
                <a:effectLst/>
                <a:latin typeface="Calibri" panose="020F0502020204030204" pitchFamily="34" charset="0"/>
                <a:cs typeface="Calibri" panose="020F0502020204030204" pitchFamily="34" charset="0"/>
              </a:rPr>
              <a:t>[Service requested]</a:t>
            </a:r>
            <a:r>
              <a:rPr lang="en-US" sz="2000" b="0" i="0">
                <a:effectLst/>
                <a:latin typeface="Calibri" panose="020F0502020204030204" pitchFamily="34" charset="0"/>
                <a:cs typeface="Calibri" panose="020F0502020204030204" pitchFamily="34" charset="0"/>
              </a:rPr>
              <a:t> soon. </a:t>
            </a:r>
            <a:endParaRPr lang="en-US" sz="2000">
              <a:latin typeface="Calibri" panose="020F0502020204030204" pitchFamily="34" charset="0"/>
              <a:cs typeface="Calibri" panose="020F0502020204030204" pitchFamily="34" charset="0"/>
            </a:endParaRPr>
          </a:p>
        </p:txBody>
      </p:sp>
      <p:sp>
        <p:nvSpPr>
          <p:cNvPr id="10" name="Rectangle 9">
            <a:extLst>
              <a:ext uri="{FF2B5EF4-FFF2-40B4-BE49-F238E27FC236}">
                <a16:creationId xmlns:a16="http://schemas.microsoft.com/office/drawing/2014/main" id="{EEBF1590-3B36-48EE-A89D-3B6F3CB256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C8F6C8C-AB5A-4548-942D-E3FD40ACB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Audio 22">
            <a:hlinkClick r:id="" action="ppaction://media"/>
            <a:extLst>
              <a:ext uri="{FF2B5EF4-FFF2-40B4-BE49-F238E27FC236}">
                <a16:creationId xmlns:a16="http://schemas.microsoft.com/office/drawing/2014/main" id="{0A5E0825-E745-31C8-1DBB-297753330BC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760995112"/>
      </p:ext>
    </p:extLst>
  </p:cSld>
  <p:clrMapOvr>
    <a:masterClrMapping/>
  </p:clrMapOvr>
  <mc:AlternateContent xmlns:mc="http://schemas.openxmlformats.org/markup-compatibility/2006" xmlns:p14="http://schemas.microsoft.com/office/powerpoint/2010/main">
    <mc:Choice Requires="p14">
      <p:transition spd="slow" p14:dur="2000" advTm="9658"/>
    </mc:Choice>
    <mc:Fallback xmlns="">
      <p:transition spd="slow" advTm="96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79E27D9-03C7-44E2-9FF8-15D0C8506A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E3C97B8-F096-6C39-5A6B-61F17ADB13D0}"/>
              </a:ext>
            </a:extLst>
          </p:cNvPr>
          <p:cNvSpPr>
            <a:spLocks noGrp="1"/>
          </p:cNvSpPr>
          <p:nvPr>
            <p:ph type="title"/>
          </p:nvPr>
        </p:nvSpPr>
        <p:spPr>
          <a:xfrm>
            <a:off x="983997" y="-433765"/>
            <a:ext cx="9688296" cy="1642969"/>
          </a:xfrm>
        </p:spPr>
        <p:txBody>
          <a:bodyPr anchor="b">
            <a:normAutofit/>
          </a:bodyPr>
          <a:lstStyle/>
          <a:p>
            <a:pPr algn="ctr"/>
            <a:r>
              <a:rPr lang="en-US" sz="4000" b="1">
                <a:latin typeface="+mn-lt"/>
              </a:rPr>
              <a:t>NOABD: </a:t>
            </a:r>
            <a:r>
              <a:rPr lang="en-US" sz="4000" b="1">
                <a:solidFill>
                  <a:schemeClr val="accent5">
                    <a:lumMod val="75000"/>
                  </a:schemeClr>
                </a:solidFill>
                <a:latin typeface="+mn-lt"/>
              </a:rPr>
              <a:t>Service Denial Notice</a:t>
            </a:r>
            <a:endParaRPr lang="en-US" sz="4000" b="1">
              <a:solidFill>
                <a:schemeClr val="accent5">
                  <a:lumMod val="75000"/>
                </a:schemeClr>
              </a:solidFill>
              <a:latin typeface="+mn-lt"/>
              <a:cs typeface="Calibri"/>
            </a:endParaRPr>
          </a:p>
        </p:txBody>
      </p:sp>
      <p:sp>
        <p:nvSpPr>
          <p:cNvPr id="3" name="Content Placeholder 2">
            <a:extLst>
              <a:ext uri="{FF2B5EF4-FFF2-40B4-BE49-F238E27FC236}">
                <a16:creationId xmlns:a16="http://schemas.microsoft.com/office/drawing/2014/main" id="{5E4A035F-D514-83C0-835A-B298307E8014}"/>
              </a:ext>
            </a:extLst>
          </p:cNvPr>
          <p:cNvSpPr>
            <a:spLocks noGrp="1"/>
          </p:cNvSpPr>
          <p:nvPr>
            <p:ph idx="1"/>
          </p:nvPr>
        </p:nvSpPr>
        <p:spPr>
          <a:xfrm>
            <a:off x="983997" y="1468582"/>
            <a:ext cx="9840696" cy="4404185"/>
          </a:xfrm>
        </p:spPr>
        <p:txBody>
          <a:bodyPr vert="horz" lIns="91440" tIns="45720" rIns="91440" bIns="45720" rtlCol="0" anchor="t">
            <a:normAutofit/>
          </a:bodyPr>
          <a:lstStyle/>
          <a:p>
            <a:pPr marL="0" indent="0">
              <a:buNone/>
            </a:pPr>
            <a:r>
              <a:rPr lang="en-US" sz="1800" b="1"/>
              <a:t>Service Denial NOABD is Used when: </a:t>
            </a:r>
          </a:p>
          <a:p>
            <a:r>
              <a:rPr lang="en-US" sz="1800"/>
              <a:t>There</a:t>
            </a:r>
            <a:r>
              <a:rPr lang="en-US" sz="1800">
                <a:latin typeface="Calibri"/>
                <a:cs typeface="Calibri"/>
              </a:rPr>
              <a:t> is a d</a:t>
            </a:r>
            <a:r>
              <a:rPr lang="en-US" sz="1800">
                <a:latin typeface="Calibri"/>
                <a:cs typeface="Arial"/>
              </a:rPr>
              <a:t>enial of authorization for requested services.  </a:t>
            </a:r>
          </a:p>
          <a:p>
            <a:r>
              <a:rPr lang="en-US" sz="1800">
                <a:latin typeface="Calibri"/>
                <a:cs typeface="Arial"/>
              </a:rPr>
              <a:t>Denials include the following:</a:t>
            </a:r>
          </a:p>
          <a:p>
            <a:pPr lvl="1"/>
            <a:r>
              <a:rPr lang="en-US" sz="1800">
                <a:latin typeface="Calibri"/>
                <a:cs typeface="Arial"/>
              </a:rPr>
              <a:t>Determinations based on type or level of service</a:t>
            </a:r>
          </a:p>
          <a:p>
            <a:pPr lvl="1"/>
            <a:r>
              <a:rPr lang="en-US" sz="1800">
                <a:latin typeface="Calibri"/>
                <a:cs typeface="Arial"/>
              </a:rPr>
              <a:t>Requirements for access criteria or medical necessity </a:t>
            </a:r>
          </a:p>
          <a:p>
            <a:pPr lvl="1"/>
            <a:r>
              <a:rPr lang="en-US" sz="1800">
                <a:latin typeface="Calibri"/>
                <a:cs typeface="Arial"/>
              </a:rPr>
              <a:t>Appropriateness</a:t>
            </a:r>
          </a:p>
          <a:p>
            <a:pPr lvl="1"/>
            <a:r>
              <a:rPr lang="en-US" sz="1800">
                <a:latin typeface="Calibri"/>
                <a:cs typeface="Arial"/>
              </a:rPr>
              <a:t>Setting</a:t>
            </a:r>
          </a:p>
          <a:p>
            <a:pPr lvl="1"/>
            <a:r>
              <a:rPr lang="en-US" sz="1800">
                <a:latin typeface="Calibri"/>
                <a:cs typeface="Arial"/>
              </a:rPr>
              <a:t>Effectiveness of a covered benefit</a:t>
            </a:r>
          </a:p>
          <a:p>
            <a:pPr lvl="1"/>
            <a:endParaRPr lang="en-US" sz="1800">
              <a:latin typeface="Calibri"/>
              <a:cs typeface="Arial"/>
            </a:endParaRPr>
          </a:p>
          <a:p>
            <a:pPr marL="457200" lvl="1" indent="0">
              <a:buNone/>
            </a:pPr>
            <a:r>
              <a:rPr lang="en-US" sz="1800" b="1">
                <a:latin typeface="Calibri"/>
                <a:cs typeface="Arial"/>
              </a:rPr>
              <a:t>Example</a:t>
            </a:r>
            <a:r>
              <a:rPr lang="en-US" sz="1800">
                <a:latin typeface="Calibri"/>
                <a:cs typeface="Arial"/>
              </a:rPr>
              <a:t>:</a:t>
            </a:r>
          </a:p>
          <a:p>
            <a:pPr lvl="1"/>
            <a:r>
              <a:rPr lang="en-US" sz="1800">
                <a:latin typeface="Calibri"/>
                <a:cs typeface="Calibri"/>
              </a:rPr>
              <a:t>Denial of</a:t>
            </a:r>
            <a:r>
              <a:rPr lang="en-US" sz="1800" b="0" i="0" u="none" strike="noStrike" baseline="0">
                <a:latin typeface="Calibri"/>
                <a:cs typeface="Calibri"/>
              </a:rPr>
              <a:t> requested LOC treatment services when</a:t>
            </a:r>
            <a:r>
              <a:rPr lang="en-US" sz="1800">
                <a:latin typeface="Calibri"/>
                <a:cs typeface="Calibri"/>
              </a:rPr>
              <a:t> a</a:t>
            </a:r>
            <a:r>
              <a:rPr lang="en-US" sz="1800" b="0" i="0" u="none" strike="noStrike" baseline="0">
                <a:latin typeface="Calibri"/>
                <a:cs typeface="Calibri"/>
              </a:rPr>
              <a:t> beneficiary does NOT meet ASAM LOC criteria (service request is not appropriate)</a:t>
            </a:r>
          </a:p>
          <a:p>
            <a:pPr lvl="1"/>
            <a:r>
              <a:rPr lang="en-US" sz="1800">
                <a:latin typeface="Calibri"/>
                <a:cs typeface="Calibri"/>
              </a:rPr>
              <a:t>A Denial</a:t>
            </a:r>
            <a:r>
              <a:rPr lang="en-US" sz="1800" b="0" i="0" u="none" strike="noStrike" baseline="0">
                <a:latin typeface="Calibri"/>
                <a:cs typeface="Calibri"/>
              </a:rPr>
              <a:t> Letter </a:t>
            </a:r>
            <a:r>
              <a:rPr lang="en-US" sz="1800">
                <a:latin typeface="Calibri"/>
                <a:cs typeface="Calibri"/>
              </a:rPr>
              <a:t>is </a:t>
            </a:r>
            <a:r>
              <a:rPr lang="en-US" sz="1800" b="0" i="0" u="none" strike="noStrike" baseline="0">
                <a:latin typeface="Calibri"/>
                <a:cs typeface="Calibri"/>
              </a:rPr>
              <a:t>provided when </a:t>
            </a:r>
            <a:r>
              <a:rPr lang="en-US" sz="1800">
                <a:latin typeface="Calibri"/>
                <a:cs typeface="Calibri"/>
              </a:rPr>
              <a:t>the beneficiary</a:t>
            </a:r>
            <a:r>
              <a:rPr lang="en-US" sz="1800" b="0" i="0" u="none" strike="noStrike" baseline="0">
                <a:latin typeface="Calibri"/>
                <a:cs typeface="Calibri"/>
              </a:rPr>
              <a:t> is not interested in utilizing the appropriate LOC service. (ASAM scores as 2.1 but individual only wants residential services)</a:t>
            </a:r>
            <a:endParaRPr lang="en-US" sz="1800" b="1">
              <a:latin typeface="Calibri"/>
              <a:cs typeface="Calibri"/>
            </a:endParaRPr>
          </a:p>
          <a:p>
            <a:pPr marL="0" indent="0">
              <a:buNone/>
            </a:pPr>
            <a:endParaRPr lang="en-US" sz="1300" b="1"/>
          </a:p>
          <a:p>
            <a:endParaRPr lang="en-US" sz="1300"/>
          </a:p>
        </p:txBody>
      </p:sp>
      <p:sp>
        <p:nvSpPr>
          <p:cNvPr id="10" name="Rectangle 9">
            <a:extLst>
              <a:ext uri="{FF2B5EF4-FFF2-40B4-BE49-F238E27FC236}">
                <a16:creationId xmlns:a16="http://schemas.microsoft.com/office/drawing/2014/main" id="{EEBF1590-3B36-48EE-A89D-3B6F3CB256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C8F6C8C-AB5A-4548-942D-E3FD40ACB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Audio 16">
            <a:hlinkClick r:id="" action="ppaction://media"/>
            <a:extLst>
              <a:ext uri="{FF2B5EF4-FFF2-40B4-BE49-F238E27FC236}">
                <a16:creationId xmlns:a16="http://schemas.microsoft.com/office/drawing/2014/main" id="{8D6067E1-2CF7-995D-3CCE-9FC97B06E74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74788342"/>
      </p:ext>
    </p:extLst>
  </p:cSld>
  <p:clrMapOvr>
    <a:masterClrMapping/>
  </p:clrMapOvr>
  <mc:AlternateContent xmlns:mc="http://schemas.openxmlformats.org/markup-compatibility/2006" xmlns:p14="http://schemas.microsoft.com/office/powerpoint/2010/main">
    <mc:Choice Requires="p14">
      <p:transition spd="slow" p14:dur="2000" advTm="26204"/>
    </mc:Choice>
    <mc:Fallback xmlns="">
      <p:transition spd="slow" advTm="262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79E27D9-03C7-44E2-9FF8-15D0C8506A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7ADE994-88BF-BB17-EDEB-33E90F726C97}"/>
              </a:ext>
            </a:extLst>
          </p:cNvPr>
          <p:cNvSpPr>
            <a:spLocks noGrp="1"/>
          </p:cNvSpPr>
          <p:nvPr>
            <p:ph type="title"/>
          </p:nvPr>
        </p:nvSpPr>
        <p:spPr>
          <a:xfrm>
            <a:off x="983997" y="-433765"/>
            <a:ext cx="9688296" cy="1642969"/>
          </a:xfrm>
        </p:spPr>
        <p:txBody>
          <a:bodyPr anchor="b">
            <a:normAutofit/>
          </a:bodyPr>
          <a:lstStyle/>
          <a:p>
            <a:pPr algn="ctr"/>
            <a:r>
              <a:rPr lang="en-US" sz="4000" b="1">
                <a:latin typeface="+mn-lt"/>
              </a:rPr>
              <a:t>NOABD: </a:t>
            </a:r>
            <a:r>
              <a:rPr lang="en-US" sz="4000" b="1">
                <a:solidFill>
                  <a:schemeClr val="accent5">
                    <a:lumMod val="75000"/>
                  </a:schemeClr>
                </a:solidFill>
                <a:latin typeface="+mn-lt"/>
              </a:rPr>
              <a:t>Service Denial Notice </a:t>
            </a:r>
            <a:endParaRPr lang="en-US" sz="4000">
              <a:solidFill>
                <a:schemeClr val="accent5">
                  <a:lumMod val="75000"/>
                </a:schemeClr>
              </a:solidFill>
            </a:endParaRPr>
          </a:p>
        </p:txBody>
      </p:sp>
      <p:sp>
        <p:nvSpPr>
          <p:cNvPr id="3" name="Content Placeholder 2">
            <a:extLst>
              <a:ext uri="{FF2B5EF4-FFF2-40B4-BE49-F238E27FC236}">
                <a16:creationId xmlns:a16="http://schemas.microsoft.com/office/drawing/2014/main" id="{28E18272-F0A4-F64E-8AF2-0613DBE44EBD}"/>
              </a:ext>
            </a:extLst>
          </p:cNvPr>
          <p:cNvSpPr>
            <a:spLocks noGrp="1"/>
          </p:cNvSpPr>
          <p:nvPr>
            <p:ph idx="1"/>
          </p:nvPr>
        </p:nvSpPr>
        <p:spPr>
          <a:xfrm>
            <a:off x="706582" y="1482436"/>
            <a:ext cx="10118111" cy="4390331"/>
          </a:xfrm>
        </p:spPr>
        <p:txBody>
          <a:bodyPr vert="horz" lIns="91440" tIns="45720" rIns="91440" bIns="45720" rtlCol="0" anchor="t">
            <a:normAutofit lnSpcReduction="10000"/>
          </a:bodyPr>
          <a:lstStyle/>
          <a:p>
            <a:pPr marL="0" indent="0">
              <a:buNone/>
            </a:pPr>
            <a:r>
              <a:rPr lang="en-US" sz="1800" b="1" i="0" u="none" strike="noStrike" baseline="0">
                <a:latin typeface="Calibri" panose="020F0502020204030204" pitchFamily="34" charset="0"/>
                <a:cs typeface="Calibri" panose="020F0502020204030204" pitchFamily="34" charset="0"/>
              </a:rPr>
              <a:t>Narrative Box:</a:t>
            </a:r>
          </a:p>
          <a:p>
            <a:pPr fontAlgn="base"/>
            <a:r>
              <a:rPr lang="en-US" sz="1800" b="1">
                <a:latin typeface="Calibri" panose="020F0502020204030204" pitchFamily="34" charset="0"/>
                <a:cs typeface="Calibri" panose="020F0502020204030204" pitchFamily="34" charset="0"/>
              </a:rPr>
              <a:t>[Name of requestor]</a:t>
            </a:r>
            <a:r>
              <a:rPr lang="en-US" sz="1800">
                <a:latin typeface="Calibri" panose="020F0502020204030204" pitchFamily="34" charset="0"/>
                <a:cs typeface="Calibri" panose="020F0502020204030204" pitchFamily="34" charset="0"/>
              </a:rPr>
              <a:t> has asked Sonoma County Behavioral Health Division (BHD), “The Plan,” to approve </a:t>
            </a:r>
            <a:r>
              <a:rPr lang="en-US" sz="1800" b="1">
                <a:latin typeface="Calibri" panose="020F0502020204030204" pitchFamily="34" charset="0"/>
                <a:cs typeface="Calibri" panose="020F0502020204030204" pitchFamily="34" charset="0"/>
              </a:rPr>
              <a:t>[Service requested]</a:t>
            </a:r>
            <a:r>
              <a:rPr lang="en-US" sz="1800">
                <a:latin typeface="Calibri" panose="020F0502020204030204" pitchFamily="34" charset="0"/>
                <a:cs typeface="Calibri" panose="020F0502020204030204" pitchFamily="34" charset="0"/>
              </a:rPr>
              <a:t>. This request is denied. The reason for the denial is </a:t>
            </a:r>
            <a:r>
              <a:rPr lang="en-US" sz="1800" b="1">
                <a:latin typeface="Calibri" panose="020F0502020204030204" pitchFamily="34" charset="0"/>
                <a:cs typeface="Calibri" panose="020F0502020204030204" pitchFamily="34" charset="0"/>
              </a:rPr>
              <a:t>[Using plain language, insert a clear and concise explanation of the reason(s) for the decision and the clinical reason(s) for the decision regarding medical necessity.]</a:t>
            </a:r>
            <a:r>
              <a:rPr lang="en-US" sz="1800">
                <a:latin typeface="Calibri" panose="020F0502020204030204" pitchFamily="34" charset="0"/>
                <a:cs typeface="Calibri" panose="020F0502020204030204" pitchFamily="34" charset="0"/>
              </a:rPr>
              <a:t> </a:t>
            </a:r>
          </a:p>
          <a:p>
            <a:pPr fontAlgn="base"/>
            <a:r>
              <a:rPr lang="en-US" sz="1800">
                <a:latin typeface="Calibri" panose="020F0502020204030204" pitchFamily="34" charset="0"/>
                <a:cs typeface="Calibri" panose="020F0502020204030204" pitchFamily="34" charset="0"/>
              </a:rPr>
              <a:t>Per the Code of Federal Regulations, </a:t>
            </a:r>
            <a:r>
              <a:rPr lang="en-US" sz="1800" u="sng">
                <a:latin typeface="Calibri" panose="020F0502020204030204" pitchFamily="34" charset="0"/>
                <a:cs typeface="Calibri" panose="020F0502020204030204" pitchFamily="34" charset="0"/>
              </a:rPr>
              <a:t>Title 42, Section 438.400(b)(3)</a:t>
            </a:r>
            <a:r>
              <a:rPr lang="en-US" sz="1800">
                <a:latin typeface="Calibri" panose="020F0502020204030204" pitchFamily="34" charset="0"/>
                <a:cs typeface="Calibri" panose="020F0502020204030204" pitchFamily="34" charset="0"/>
              </a:rPr>
              <a:t>, Sonoma County BHD may approve in whole, or in part, a member’s request for service(s) in this case (all items selected below apply): </a:t>
            </a:r>
          </a:p>
          <a:p>
            <a:pPr fontAlgn="base"/>
            <a:r>
              <a:rPr lang="en-US" sz="1800">
                <a:latin typeface="Calibri" panose="020F0502020204030204" pitchFamily="34" charset="0"/>
                <a:cs typeface="Calibri" panose="020F0502020204030204" pitchFamily="34" charset="0"/>
              </a:rPr>
              <a:t>☐ A) The member does not meet medical necessity criteria. </a:t>
            </a:r>
          </a:p>
          <a:p>
            <a:pPr fontAlgn="base"/>
            <a:r>
              <a:rPr lang="en-US" sz="1800">
                <a:latin typeface="Calibri" panose="020F0502020204030204" pitchFamily="34" charset="0"/>
                <a:cs typeface="Calibri" panose="020F0502020204030204" pitchFamily="34" charset="0"/>
              </a:rPr>
              <a:t>☐ B) The requested service(s) is excluded from reimbursement. </a:t>
            </a:r>
          </a:p>
          <a:p>
            <a:pPr fontAlgn="base"/>
            <a:r>
              <a:rPr lang="en-US" sz="1800">
                <a:latin typeface="Calibri" panose="020F0502020204030204" pitchFamily="34" charset="0"/>
                <a:cs typeface="Calibri" panose="020F0502020204030204" pitchFamily="34" charset="0"/>
              </a:rPr>
              <a:t>☐ C) The person for which the service(s) is being requested is ineligible for said service(s). </a:t>
            </a:r>
          </a:p>
          <a:p>
            <a:pPr fontAlgn="base"/>
            <a:r>
              <a:rPr lang="en-US" sz="1800">
                <a:latin typeface="Calibri" panose="020F0502020204030204" pitchFamily="34" charset="0"/>
                <a:cs typeface="Calibri" panose="020F0502020204030204" pitchFamily="34" charset="0"/>
              </a:rPr>
              <a:t>☐ D) The Plan requested additional information from your provider that The Plan needs to approve payment of the proposed service(s). To date, the information has not been received. </a:t>
            </a:r>
          </a:p>
          <a:p>
            <a:pPr fontAlgn="base"/>
            <a:r>
              <a:rPr lang="en-US" sz="1800">
                <a:latin typeface="Calibri" panose="020F0502020204030204" pitchFamily="34" charset="0"/>
                <a:cs typeface="Calibri" panose="020F0502020204030204" pitchFamily="34" charset="0"/>
              </a:rPr>
              <a:t>☐ E) The provider did not agree to/satisfy The Plan contractual agreements, or Medi-Cal reporting/documentation requirements. </a:t>
            </a:r>
          </a:p>
          <a:p>
            <a:pPr marL="0" indent="0">
              <a:buNone/>
            </a:pPr>
            <a:endParaRPr lang="en-US" sz="1300" b="1">
              <a:latin typeface="Calibri-Bold"/>
            </a:endParaRPr>
          </a:p>
        </p:txBody>
      </p:sp>
      <p:sp>
        <p:nvSpPr>
          <p:cNvPr id="10" name="Rectangle 9">
            <a:extLst>
              <a:ext uri="{FF2B5EF4-FFF2-40B4-BE49-F238E27FC236}">
                <a16:creationId xmlns:a16="http://schemas.microsoft.com/office/drawing/2014/main" id="{EEBF1590-3B36-48EE-A89D-3B6F3CB256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C8F6C8C-AB5A-4548-942D-E3FD40ACB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Audio 26">
            <a:hlinkClick r:id="" action="ppaction://media"/>
            <a:extLst>
              <a:ext uri="{FF2B5EF4-FFF2-40B4-BE49-F238E27FC236}">
                <a16:creationId xmlns:a16="http://schemas.microsoft.com/office/drawing/2014/main" id="{D8846587-A77A-237C-4F52-864E9E6FB08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239097033"/>
      </p:ext>
    </p:extLst>
  </p:cSld>
  <p:clrMapOvr>
    <a:masterClrMapping/>
  </p:clrMapOvr>
  <mc:AlternateContent xmlns:mc="http://schemas.openxmlformats.org/markup-compatibility/2006" xmlns:p14="http://schemas.microsoft.com/office/powerpoint/2010/main">
    <mc:Choice Requires="p14">
      <p:transition spd="slow" p14:dur="2000" advTm="17269"/>
    </mc:Choice>
    <mc:Fallback xmlns="">
      <p:transition spd="slow" advTm="172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5003DEA-EB83-1FD6-8C11-6A31DFAC9B39}"/>
              </a:ext>
            </a:extLst>
          </p:cNvPr>
          <p:cNvSpPr>
            <a:spLocks noGrp="1"/>
          </p:cNvSpPr>
          <p:nvPr>
            <p:ph type="title"/>
          </p:nvPr>
        </p:nvSpPr>
        <p:spPr>
          <a:xfrm>
            <a:off x="686834" y="1153572"/>
            <a:ext cx="3200400" cy="4461163"/>
          </a:xfrm>
        </p:spPr>
        <p:txBody>
          <a:bodyPr>
            <a:normAutofit/>
          </a:bodyPr>
          <a:lstStyle/>
          <a:p>
            <a:r>
              <a:rPr lang="en-US">
                <a:solidFill>
                  <a:srgbClr val="FFFFFF"/>
                </a:solidFill>
                <a:latin typeface="+mn-lt"/>
              </a:rPr>
              <a:t>Training Goals &amp; Objectives</a:t>
            </a:r>
            <a:br>
              <a:rPr lang="en-US">
                <a:solidFill>
                  <a:srgbClr val="FFFFFF"/>
                </a:solidFill>
                <a:latin typeface="+mn-lt"/>
              </a:rPr>
            </a:br>
            <a:endParaRPr lang="en-US">
              <a:solidFill>
                <a:srgbClr val="FFFFFF"/>
              </a:solidFill>
              <a:latin typeface="+mn-lt"/>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2713F5F-58B7-A2D8-D5A5-9DB2F1C4C307}"/>
              </a:ext>
            </a:extLst>
          </p:cNvPr>
          <p:cNvSpPr>
            <a:spLocks noGrp="1"/>
          </p:cNvSpPr>
          <p:nvPr>
            <p:ph idx="1"/>
          </p:nvPr>
        </p:nvSpPr>
        <p:spPr>
          <a:xfrm>
            <a:off x="4447308" y="591344"/>
            <a:ext cx="6906491" cy="5585619"/>
          </a:xfrm>
        </p:spPr>
        <p:txBody>
          <a:bodyPr vert="horz" lIns="91440" tIns="45720" rIns="91440" bIns="45720" rtlCol="0" anchor="ctr">
            <a:normAutofit/>
          </a:bodyPr>
          <a:lstStyle/>
          <a:p>
            <a:pPr marL="0" indent="0">
              <a:buNone/>
            </a:pPr>
            <a:r>
              <a:rPr lang="en-US" sz="1700" b="1" u="sng">
                <a:latin typeface="Calibri" panose="020F0502020204030204" pitchFamily="34" charset="0"/>
                <a:cs typeface="Calibri" panose="020F0502020204030204" pitchFamily="34" charset="0"/>
              </a:rPr>
              <a:t>Goal:</a:t>
            </a:r>
          </a:p>
          <a:p>
            <a:pPr lvl="1">
              <a:buClr>
                <a:schemeClr val="accent2"/>
              </a:buClr>
            </a:pPr>
            <a:r>
              <a:rPr lang="en-US" sz="1700">
                <a:latin typeface="Calibri" panose="020F0502020204030204" pitchFamily="34" charset="0"/>
                <a:cs typeface="Calibri" panose="020F0502020204030204" pitchFamily="34" charset="0"/>
              </a:rPr>
              <a:t>To improve your understanding of NOABD requirements and utilization of associated letters</a:t>
            </a:r>
          </a:p>
          <a:p>
            <a:pPr marL="457200" lvl="1" indent="0">
              <a:buClr>
                <a:schemeClr val="accent2"/>
              </a:buClr>
              <a:buNone/>
            </a:pPr>
            <a:endParaRPr lang="en-US" sz="1700">
              <a:latin typeface="Calibri" panose="020F0502020204030204" pitchFamily="34" charset="0"/>
              <a:cs typeface="Calibri" panose="020F0502020204030204" pitchFamily="34" charset="0"/>
            </a:endParaRPr>
          </a:p>
          <a:p>
            <a:pPr marL="0" indent="0">
              <a:buNone/>
            </a:pPr>
            <a:r>
              <a:rPr lang="en-US" sz="1700" b="1" u="sng">
                <a:latin typeface="Calibri" panose="020F0502020204030204" pitchFamily="34" charset="0"/>
                <a:cs typeface="Calibri" panose="020F0502020204030204" pitchFamily="34" charset="0"/>
              </a:rPr>
              <a:t>Objectives:</a:t>
            </a:r>
          </a:p>
          <a:p>
            <a:pPr lvl="1">
              <a:buClr>
                <a:schemeClr val="accent2"/>
              </a:buClr>
            </a:pPr>
            <a:r>
              <a:rPr lang="en-US" sz="1700" b="0" i="0" u="none" strike="noStrike" baseline="0">
                <a:latin typeface="Calibri" panose="020F0502020204030204" pitchFamily="34" charset="0"/>
                <a:cs typeface="Calibri" panose="020F0502020204030204" pitchFamily="34" charset="0"/>
              </a:rPr>
              <a:t>You will learn Federal and </a:t>
            </a:r>
            <a:r>
              <a:rPr lang="en-US" sz="1700">
                <a:latin typeface="Calibri" panose="020F0502020204030204" pitchFamily="34" charset="0"/>
                <a:cs typeface="Calibri" panose="020F0502020204030204" pitchFamily="34" charset="0"/>
              </a:rPr>
              <a:t>state</a:t>
            </a:r>
            <a:r>
              <a:rPr lang="en-US" sz="1700" b="0" i="0" u="none" strike="noStrike" baseline="0">
                <a:latin typeface="Calibri" panose="020F0502020204030204" pitchFamily="34" charset="0"/>
                <a:cs typeface="Calibri" panose="020F0502020204030204" pitchFamily="34" charset="0"/>
              </a:rPr>
              <a:t> reasons for uniform letters for MHP &amp; DMC-ODS services</a:t>
            </a:r>
          </a:p>
          <a:p>
            <a:pPr lvl="1">
              <a:buClr>
                <a:schemeClr val="accent2"/>
              </a:buClr>
            </a:pPr>
            <a:r>
              <a:rPr lang="en-US" sz="1700" b="0" i="0" u="none" strike="noStrike" baseline="0">
                <a:latin typeface="Calibri" panose="020F0502020204030204" pitchFamily="34" charset="0"/>
                <a:cs typeface="Calibri" panose="020F0502020204030204" pitchFamily="34" charset="0"/>
              </a:rPr>
              <a:t>You will be able to identify timeframes for providing each notice letter</a:t>
            </a:r>
          </a:p>
          <a:p>
            <a:pPr lvl="1">
              <a:buClr>
                <a:schemeClr val="accent2"/>
              </a:buClr>
            </a:pPr>
            <a:r>
              <a:rPr lang="en-US" sz="1700" b="0" i="0" u="none" strike="noStrike" baseline="0">
                <a:latin typeface="Calibri" panose="020F0502020204030204" pitchFamily="34" charset="0"/>
                <a:cs typeface="Calibri" panose="020F0502020204030204" pitchFamily="34" charset="0"/>
              </a:rPr>
              <a:t>You will understand each letter, and appropriate letter specific language</a:t>
            </a:r>
          </a:p>
          <a:p>
            <a:pPr marL="457200" lvl="1" indent="0">
              <a:buClr>
                <a:schemeClr val="accent2"/>
              </a:buClr>
              <a:buNone/>
            </a:pPr>
            <a:endParaRPr lang="en-US" sz="1700">
              <a:latin typeface="Calibri" panose="020F0502020204030204" pitchFamily="34" charset="0"/>
              <a:cs typeface="Calibri" panose="020F0502020204030204" pitchFamily="34" charset="0"/>
            </a:endParaRPr>
          </a:p>
          <a:p>
            <a:pPr marL="457200" lvl="1" indent="0">
              <a:buClr>
                <a:schemeClr val="accent2"/>
              </a:buClr>
              <a:buNone/>
            </a:pPr>
            <a:r>
              <a:rPr lang="en-US" sz="1700">
                <a:latin typeface="Calibri" panose="020F0502020204030204" pitchFamily="34" charset="0"/>
                <a:cs typeface="Calibri" panose="020F0502020204030204" pitchFamily="34" charset="0"/>
              </a:rPr>
              <a:t>Note: NOABDS are only sent to Medi-Cal Beneficiaries</a:t>
            </a:r>
          </a:p>
        </p:txBody>
      </p:sp>
      <p:pic>
        <p:nvPicPr>
          <p:cNvPr id="22" name="Audio 21">
            <a:hlinkClick r:id="" action="ppaction://media"/>
            <a:extLst>
              <a:ext uri="{FF2B5EF4-FFF2-40B4-BE49-F238E27FC236}">
                <a16:creationId xmlns:a16="http://schemas.microsoft.com/office/drawing/2014/main" id="{33EF75D3-9708-A80E-DC58-287FBCA8BA0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802875352"/>
      </p:ext>
    </p:extLst>
  </p:cSld>
  <p:clrMapOvr>
    <a:masterClrMapping/>
  </p:clrMapOvr>
  <mc:AlternateContent xmlns:mc="http://schemas.openxmlformats.org/markup-compatibility/2006" xmlns:p14="http://schemas.microsoft.com/office/powerpoint/2010/main">
    <mc:Choice Requires="p14">
      <p:transition spd="slow" p14:dur="2000" advTm="26457"/>
    </mc:Choice>
    <mc:Fallback xmlns="">
      <p:transition spd="slow" advTm="26457"/>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2"/>
                                        </p:tgtEl>
                                      </p:cBhvr>
                                    </p:cmd>
                                  </p:childTnLst>
                                </p:cTn>
                              </p:par>
                            </p:childTnLst>
                          </p:cTn>
                        </p:par>
                      </p:childTnLst>
                    </p:cTn>
                  </p:par>
                </p:childTnLst>
              </p:cTn>
              <p:nextCondLst>
                <p:cond evt="onClick" delay="0">
                  <p:tgtEl>
                    <p:spTgt spid="22"/>
                  </p:tgtEl>
                </p:cond>
              </p:nextCondLst>
            </p:seq>
            <p:audio isNarration="1">
              <p:cMediaNode vol="80000" mute="1"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79E27D9-03C7-44E2-9FF8-15D0C8506A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215BF27-452E-8EEC-9B6A-7C5BCD1439A8}"/>
              </a:ext>
            </a:extLst>
          </p:cNvPr>
          <p:cNvSpPr>
            <a:spLocks noGrp="1"/>
          </p:cNvSpPr>
          <p:nvPr>
            <p:ph type="title"/>
          </p:nvPr>
        </p:nvSpPr>
        <p:spPr>
          <a:xfrm>
            <a:off x="1136397" y="-310060"/>
            <a:ext cx="9688296" cy="1642969"/>
          </a:xfrm>
        </p:spPr>
        <p:txBody>
          <a:bodyPr anchor="b">
            <a:normAutofit/>
          </a:bodyPr>
          <a:lstStyle/>
          <a:p>
            <a:pPr algn="ctr"/>
            <a:r>
              <a:rPr lang="en-US" sz="4000" b="1">
                <a:latin typeface="+mn-lt"/>
              </a:rPr>
              <a:t>NOABD: </a:t>
            </a:r>
            <a:r>
              <a:rPr lang="en-US" sz="4000" b="1">
                <a:solidFill>
                  <a:srgbClr val="FFC000"/>
                </a:solidFill>
                <a:latin typeface="+mn-lt"/>
              </a:rPr>
              <a:t>Modification</a:t>
            </a:r>
          </a:p>
        </p:txBody>
      </p:sp>
      <p:sp>
        <p:nvSpPr>
          <p:cNvPr id="3" name="Content Placeholder 2">
            <a:extLst>
              <a:ext uri="{FF2B5EF4-FFF2-40B4-BE49-F238E27FC236}">
                <a16:creationId xmlns:a16="http://schemas.microsoft.com/office/drawing/2014/main" id="{76AEF1AD-8963-4591-F181-969C7046F023}"/>
              </a:ext>
            </a:extLst>
          </p:cNvPr>
          <p:cNvSpPr>
            <a:spLocks noGrp="1"/>
          </p:cNvSpPr>
          <p:nvPr>
            <p:ph idx="1"/>
          </p:nvPr>
        </p:nvSpPr>
        <p:spPr>
          <a:xfrm>
            <a:off x="1025560" y="1975063"/>
            <a:ext cx="9688296" cy="3454358"/>
          </a:xfrm>
        </p:spPr>
        <p:txBody>
          <a:bodyPr vert="horz" lIns="91440" tIns="45720" rIns="91440" bIns="45720" rtlCol="0" anchor="t">
            <a:normAutofit/>
          </a:bodyPr>
          <a:lstStyle/>
          <a:p>
            <a:pPr marL="0" indent="0">
              <a:buNone/>
            </a:pPr>
            <a:r>
              <a:rPr lang="en-US" sz="2000" b="1">
                <a:latin typeface="Calibri" panose="020F0502020204030204" pitchFamily="34" charset="0"/>
                <a:cs typeface="Calibri" panose="020F0502020204030204" pitchFamily="34" charset="0"/>
              </a:rPr>
              <a:t>Modification NOABD is Used when: </a:t>
            </a:r>
          </a:p>
          <a:p>
            <a:r>
              <a:rPr lang="en-US" sz="2000">
                <a:latin typeface="Calibri" panose="020F0502020204030204" pitchFamily="34" charset="0"/>
                <a:cs typeface="Calibri" panose="020F0502020204030204" pitchFamily="34" charset="0"/>
              </a:rPr>
              <a:t>"The Plan" modifies or limits a provider's request for a service, including reductions in frequency and/or duration of services, and approval of alternative treatments and services.</a:t>
            </a:r>
          </a:p>
          <a:p>
            <a:endParaRPr lang="en-US" sz="2000" b="1">
              <a:latin typeface="Calibri"/>
              <a:cs typeface="Calibri"/>
            </a:endParaRPr>
          </a:p>
          <a:p>
            <a:pPr marL="0" indent="0">
              <a:buNone/>
            </a:pPr>
            <a:endParaRPr lang="en-US" sz="2000" b="1">
              <a:cs typeface="Calibri" panose="020F0502020204030204"/>
            </a:endParaRPr>
          </a:p>
          <a:p>
            <a:pPr marL="0" indent="0">
              <a:buNone/>
            </a:pPr>
            <a:endParaRPr lang="en-US" sz="2000" b="1">
              <a:cs typeface="Calibri" panose="020F0502020204030204"/>
            </a:endParaRPr>
          </a:p>
          <a:p>
            <a:endParaRPr lang="en-US" sz="2000">
              <a:cs typeface="Calibri" panose="020F0502020204030204"/>
            </a:endParaRPr>
          </a:p>
        </p:txBody>
      </p:sp>
      <p:sp>
        <p:nvSpPr>
          <p:cNvPr id="10" name="Rectangle 9">
            <a:extLst>
              <a:ext uri="{FF2B5EF4-FFF2-40B4-BE49-F238E27FC236}">
                <a16:creationId xmlns:a16="http://schemas.microsoft.com/office/drawing/2014/main" id="{EEBF1590-3B36-48EE-A89D-3B6F3CB256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C8F6C8C-AB5A-4548-942D-E3FD40ACB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Audio 16">
            <a:hlinkClick r:id="" action="ppaction://media"/>
            <a:extLst>
              <a:ext uri="{FF2B5EF4-FFF2-40B4-BE49-F238E27FC236}">
                <a16:creationId xmlns:a16="http://schemas.microsoft.com/office/drawing/2014/main" id="{4FD5AE68-CC1D-6B28-38D7-762395C9F55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956482347"/>
      </p:ext>
    </p:extLst>
  </p:cSld>
  <p:clrMapOvr>
    <a:masterClrMapping/>
  </p:clrMapOvr>
  <mc:AlternateContent xmlns:mc="http://schemas.openxmlformats.org/markup-compatibility/2006" xmlns:p14="http://schemas.microsoft.com/office/powerpoint/2010/main">
    <mc:Choice Requires="p14">
      <p:transition spd="slow" p14:dur="2000" advTm="14531"/>
    </mc:Choice>
    <mc:Fallback xmlns="">
      <p:transition spd="slow" advTm="145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79E27D9-03C7-44E2-9FF8-15D0C8506A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C39EC16A-DE1C-82D9-6CF3-E9A8423CFE70}"/>
              </a:ext>
            </a:extLst>
          </p:cNvPr>
          <p:cNvSpPr>
            <a:spLocks noGrp="1"/>
          </p:cNvSpPr>
          <p:nvPr>
            <p:ph type="title"/>
          </p:nvPr>
        </p:nvSpPr>
        <p:spPr>
          <a:xfrm>
            <a:off x="914725" y="-530747"/>
            <a:ext cx="9688296" cy="1642969"/>
          </a:xfrm>
        </p:spPr>
        <p:txBody>
          <a:bodyPr anchor="b">
            <a:normAutofit/>
          </a:bodyPr>
          <a:lstStyle/>
          <a:p>
            <a:pPr algn="ctr"/>
            <a:r>
              <a:rPr lang="en-US" sz="4000" b="1">
                <a:latin typeface="+mn-lt"/>
              </a:rPr>
              <a:t>NOABD: </a:t>
            </a:r>
            <a:r>
              <a:rPr lang="en-US" sz="4000" b="1">
                <a:solidFill>
                  <a:srgbClr val="FFC000"/>
                </a:solidFill>
                <a:latin typeface="+mn-lt"/>
              </a:rPr>
              <a:t>Modification</a:t>
            </a:r>
          </a:p>
        </p:txBody>
      </p:sp>
      <p:sp>
        <p:nvSpPr>
          <p:cNvPr id="3" name="Content Placeholder 2">
            <a:extLst>
              <a:ext uri="{FF2B5EF4-FFF2-40B4-BE49-F238E27FC236}">
                <a16:creationId xmlns:a16="http://schemas.microsoft.com/office/drawing/2014/main" id="{3433D1C7-2F02-F54F-B3B5-7E9B20884CA5}"/>
              </a:ext>
            </a:extLst>
          </p:cNvPr>
          <p:cNvSpPr>
            <a:spLocks noGrp="1"/>
          </p:cNvSpPr>
          <p:nvPr>
            <p:ph idx="1"/>
          </p:nvPr>
        </p:nvSpPr>
        <p:spPr>
          <a:xfrm>
            <a:off x="789709" y="1316182"/>
            <a:ext cx="10446327" cy="4765963"/>
          </a:xfrm>
        </p:spPr>
        <p:txBody>
          <a:bodyPr vert="horz" lIns="91440" tIns="45720" rIns="91440" bIns="45720" rtlCol="0" anchor="t">
            <a:normAutofit/>
          </a:bodyPr>
          <a:lstStyle/>
          <a:p>
            <a:pPr marL="0" indent="0">
              <a:buNone/>
            </a:pPr>
            <a:r>
              <a:rPr lang="en-US" sz="1400" b="1">
                <a:latin typeface="Calibri" panose="020F0502020204030204" pitchFamily="34" charset="0"/>
                <a:cs typeface="Calibri" panose="020F0502020204030204" pitchFamily="34" charset="0"/>
              </a:rPr>
              <a:t>Narrative Box Requirements </a:t>
            </a:r>
            <a:r>
              <a:rPr lang="en-US" sz="1400" i="1">
                <a:latin typeface="Calibri" panose="020F0502020204030204" pitchFamily="34" charset="0"/>
                <a:cs typeface="Calibri" panose="020F0502020204030204" pitchFamily="34" charset="0"/>
              </a:rPr>
              <a:t>(The below statement must be included): </a:t>
            </a:r>
          </a:p>
          <a:p>
            <a:pPr marL="0" indent="0" rtl="0" fontAlgn="base">
              <a:buNone/>
            </a:pPr>
            <a:r>
              <a:rPr lang="en-US" sz="1400" b="1" i="0">
                <a:effectLst/>
                <a:latin typeface="Calibri" panose="020F0502020204030204" pitchFamily="34" charset="0"/>
                <a:cs typeface="Calibri" panose="020F0502020204030204" pitchFamily="34" charset="0"/>
              </a:rPr>
              <a:t>[Name of requestor]</a:t>
            </a:r>
            <a:r>
              <a:rPr lang="en-US" sz="1400" b="0" i="0">
                <a:effectLst/>
                <a:latin typeface="Calibri" panose="020F0502020204030204" pitchFamily="34" charset="0"/>
                <a:cs typeface="Calibri" panose="020F0502020204030204" pitchFamily="34" charset="0"/>
              </a:rPr>
              <a:t> has asked Sonoma County Behavioral Health Division (BHD), “The Plan”</a:t>
            </a:r>
            <a:r>
              <a:rPr lang="en-US" sz="1400" b="1" i="0">
                <a:effectLst/>
                <a:latin typeface="Calibri" panose="020F0502020204030204" pitchFamily="34" charset="0"/>
                <a:cs typeface="Calibri" panose="020F0502020204030204" pitchFamily="34" charset="0"/>
              </a:rPr>
              <a:t> </a:t>
            </a:r>
            <a:r>
              <a:rPr lang="en-US" sz="1400" b="0" i="0">
                <a:effectLst/>
                <a:latin typeface="Calibri" panose="020F0502020204030204" pitchFamily="34" charset="0"/>
                <a:cs typeface="Calibri" panose="020F0502020204030204" pitchFamily="34" charset="0"/>
              </a:rPr>
              <a:t>to approve </a:t>
            </a:r>
            <a:r>
              <a:rPr lang="en-US" sz="1400" b="1" i="0">
                <a:effectLst/>
                <a:latin typeface="Calibri" panose="020F0502020204030204" pitchFamily="34" charset="0"/>
                <a:cs typeface="Calibri" panose="020F0502020204030204" pitchFamily="34" charset="0"/>
              </a:rPr>
              <a:t>[Service requested]</a:t>
            </a:r>
            <a:r>
              <a:rPr lang="en-US" sz="1400" b="0" i="0">
                <a:effectLst/>
                <a:latin typeface="Calibri" panose="020F0502020204030204" pitchFamily="34" charset="0"/>
                <a:cs typeface="Calibri" panose="020F0502020204030204" pitchFamily="34" charset="0"/>
              </a:rPr>
              <a:t>. We cannot approve this treatment as requested. This is because </a:t>
            </a:r>
            <a:r>
              <a:rPr lang="en-US" sz="1400" b="1" i="0">
                <a:effectLst/>
                <a:latin typeface="Calibri" panose="020F0502020204030204" pitchFamily="34" charset="0"/>
                <a:cs typeface="Calibri" panose="020F0502020204030204" pitchFamily="34" charset="0"/>
              </a:rPr>
              <a:t>[Using plain language, insert: 1. A clear and concise explanation of the reasons for the decision; 2. A description of the criteria or guidelines used, including a reference to the specific regulations or plan authorization procedures that support the action; and 3. The clinical reasons for the decision regarding medical necessity]</a:t>
            </a:r>
            <a:r>
              <a:rPr lang="en-US" sz="1400" b="0" i="0">
                <a:effectLst/>
                <a:latin typeface="Calibri" panose="020F0502020204030204" pitchFamily="34" charset="0"/>
                <a:cs typeface="Calibri" panose="020F0502020204030204" pitchFamily="34" charset="0"/>
              </a:rPr>
              <a:t>. </a:t>
            </a:r>
          </a:p>
          <a:p>
            <a:pPr marL="0" indent="0" rtl="0" fontAlgn="base">
              <a:buNone/>
            </a:pPr>
            <a:endParaRPr lang="en-US" sz="1400" b="0" i="0">
              <a:effectLst/>
              <a:latin typeface="Calibri" panose="020F0502020204030204" pitchFamily="34" charset="0"/>
              <a:cs typeface="Calibri" panose="020F0502020204030204" pitchFamily="34" charset="0"/>
            </a:endParaRPr>
          </a:p>
          <a:p>
            <a:pPr marL="0" indent="0" rtl="0" fontAlgn="base">
              <a:buNone/>
            </a:pPr>
            <a:r>
              <a:rPr lang="en-US" sz="1400" b="0" i="0">
                <a:effectLst/>
                <a:latin typeface="Calibri" panose="020F0502020204030204" pitchFamily="34" charset="0"/>
                <a:cs typeface="Calibri" panose="020F0502020204030204" pitchFamily="34" charset="0"/>
              </a:rPr>
              <a:t>Per the Code of Federal Regulations, </a:t>
            </a:r>
            <a:r>
              <a:rPr lang="en-US" sz="1400" b="0" i="0" u="sng">
                <a:effectLst/>
                <a:latin typeface="Calibri" panose="020F0502020204030204" pitchFamily="34" charset="0"/>
                <a:cs typeface="Calibri" panose="020F0502020204030204" pitchFamily="34" charset="0"/>
              </a:rPr>
              <a:t>Title 42, Section 438.400(b)(3)</a:t>
            </a:r>
            <a:r>
              <a:rPr lang="en-US" sz="1400" b="0" i="0">
                <a:effectLst/>
                <a:latin typeface="Calibri" panose="020F0502020204030204" pitchFamily="34" charset="0"/>
                <a:cs typeface="Calibri" panose="020F0502020204030204" pitchFamily="34" charset="0"/>
              </a:rPr>
              <a:t>, Sonoma County BHD may approve in whole, or in part, a member’s request for service(s) in this case (all items selected below apply): </a:t>
            </a:r>
          </a:p>
          <a:p>
            <a:pPr marL="0" indent="0" rtl="0" fontAlgn="base">
              <a:buNone/>
            </a:pPr>
            <a:endParaRPr lang="en-US" sz="1400" b="0" i="0">
              <a:effectLst/>
              <a:latin typeface="Calibri" panose="020F0502020204030204" pitchFamily="34" charset="0"/>
              <a:cs typeface="Calibri" panose="020F0502020204030204" pitchFamily="34" charset="0"/>
            </a:endParaRPr>
          </a:p>
          <a:p>
            <a:pPr marL="0" indent="0" rtl="0" fontAlgn="base">
              <a:buNone/>
            </a:pPr>
            <a:r>
              <a:rPr lang="en-US" sz="1400" b="0" i="0">
                <a:effectLst/>
                <a:latin typeface="Calibri" panose="020F0502020204030204" pitchFamily="34" charset="0"/>
                <a:ea typeface="Segoe UI Symbol"/>
                <a:cs typeface="Calibri" panose="020F0502020204030204" pitchFamily="34" charset="0"/>
              </a:rPr>
              <a:t>☐</a:t>
            </a:r>
            <a:r>
              <a:rPr lang="en-US" sz="1400" b="0" i="0">
                <a:effectLst/>
                <a:latin typeface="Calibri" panose="020F0502020204030204" pitchFamily="34" charset="0"/>
                <a:cs typeface="Calibri" panose="020F0502020204030204" pitchFamily="34" charset="0"/>
              </a:rPr>
              <a:t> A) The member does not meet medical necessity criteria. </a:t>
            </a:r>
          </a:p>
          <a:p>
            <a:pPr marL="0" indent="0" rtl="0" fontAlgn="base">
              <a:buNone/>
            </a:pPr>
            <a:r>
              <a:rPr lang="en-US" sz="1400" b="0" i="0">
                <a:effectLst/>
                <a:latin typeface="Calibri" panose="020F0502020204030204" pitchFamily="34" charset="0"/>
                <a:ea typeface="Segoe UI Symbol"/>
                <a:cs typeface="Calibri" panose="020F0502020204030204" pitchFamily="34" charset="0"/>
              </a:rPr>
              <a:t>☐</a:t>
            </a:r>
            <a:r>
              <a:rPr lang="en-US" sz="1400" b="0" i="0">
                <a:effectLst/>
                <a:latin typeface="Calibri" panose="020F0502020204030204" pitchFamily="34" charset="0"/>
                <a:cs typeface="Calibri" panose="020F0502020204030204" pitchFamily="34" charset="0"/>
              </a:rPr>
              <a:t> B) The requested service(s) is excluded from reimbursement. </a:t>
            </a:r>
          </a:p>
          <a:p>
            <a:pPr marL="0" indent="0" rtl="0" fontAlgn="base">
              <a:buNone/>
            </a:pPr>
            <a:r>
              <a:rPr lang="en-US" sz="1400" b="0" i="0">
                <a:effectLst/>
                <a:latin typeface="Calibri" panose="020F0502020204030204" pitchFamily="34" charset="0"/>
                <a:ea typeface="Segoe UI Symbol"/>
                <a:cs typeface="Calibri" panose="020F0502020204030204" pitchFamily="34" charset="0"/>
              </a:rPr>
              <a:t>☐</a:t>
            </a:r>
            <a:r>
              <a:rPr lang="en-US" sz="1400" b="0" i="0">
                <a:effectLst/>
                <a:latin typeface="Calibri" panose="020F0502020204030204" pitchFamily="34" charset="0"/>
                <a:cs typeface="Calibri" panose="020F0502020204030204" pitchFamily="34" charset="0"/>
              </a:rPr>
              <a:t> C) The person for which the service(s) is being requested is ineligible for said service(s). </a:t>
            </a:r>
          </a:p>
          <a:p>
            <a:pPr marL="0" indent="0" rtl="0" fontAlgn="base">
              <a:buNone/>
            </a:pPr>
            <a:r>
              <a:rPr lang="en-US" sz="1400" b="0" i="0">
                <a:effectLst/>
                <a:latin typeface="Calibri" panose="020F0502020204030204" pitchFamily="34" charset="0"/>
                <a:ea typeface="Segoe UI Symbol"/>
                <a:cs typeface="Calibri" panose="020F0502020204030204" pitchFamily="34" charset="0"/>
              </a:rPr>
              <a:t>☐</a:t>
            </a:r>
            <a:r>
              <a:rPr lang="en-US" sz="1400" b="0" i="0">
                <a:effectLst/>
                <a:latin typeface="Calibri" panose="020F0502020204030204" pitchFamily="34" charset="0"/>
                <a:cs typeface="Calibri" panose="020F0502020204030204" pitchFamily="34" charset="0"/>
              </a:rPr>
              <a:t> D) The Plan requested additional information from your provider that The Plan needs to approve payment of the proposed service(s). To date, the information has not been received. </a:t>
            </a:r>
          </a:p>
          <a:p>
            <a:pPr marL="0" indent="0" rtl="0" fontAlgn="base">
              <a:buNone/>
            </a:pPr>
            <a:r>
              <a:rPr lang="en-US" sz="1400" b="0" i="0">
                <a:effectLst/>
                <a:latin typeface="Calibri" panose="020F0502020204030204" pitchFamily="34" charset="0"/>
                <a:ea typeface="Segoe UI Symbol"/>
                <a:cs typeface="Calibri" panose="020F0502020204030204" pitchFamily="34" charset="0"/>
              </a:rPr>
              <a:t>☐</a:t>
            </a:r>
            <a:r>
              <a:rPr lang="en-US" sz="1400" b="0" i="0">
                <a:effectLst/>
                <a:latin typeface="Calibri" panose="020F0502020204030204" pitchFamily="34" charset="0"/>
                <a:cs typeface="Calibri" panose="020F0502020204030204" pitchFamily="34" charset="0"/>
              </a:rPr>
              <a:t> E) The provider did not agree to/satisfy The Plan contractual agreements, or Medi-Cal reporting/documentation requirements. </a:t>
            </a:r>
          </a:p>
          <a:p>
            <a:pPr marL="0" indent="0" rtl="0" fontAlgn="base">
              <a:buNone/>
            </a:pPr>
            <a:endParaRPr lang="en-US" sz="1400" b="0" i="0">
              <a:effectLst/>
              <a:latin typeface="Calibri" panose="020F0502020204030204" pitchFamily="34" charset="0"/>
              <a:cs typeface="Calibri" panose="020F0502020204030204" pitchFamily="34" charset="0"/>
            </a:endParaRPr>
          </a:p>
          <a:p>
            <a:pPr marL="0" indent="0" rtl="0" fontAlgn="base">
              <a:buNone/>
            </a:pPr>
            <a:r>
              <a:rPr lang="en-US" sz="1400" b="0" i="0">
                <a:effectLst/>
                <a:latin typeface="Calibri" panose="020F0502020204030204" pitchFamily="34" charset="0"/>
                <a:cs typeface="Calibri" panose="020F0502020204030204" pitchFamily="34" charset="0"/>
              </a:rPr>
              <a:t>We will instead approve the following treatment: </a:t>
            </a:r>
            <a:r>
              <a:rPr lang="en-US" sz="1400" b="1" i="0">
                <a:effectLst/>
                <a:latin typeface="Calibri" panose="020F0502020204030204" pitchFamily="34" charset="0"/>
                <a:cs typeface="Calibri" panose="020F0502020204030204" pitchFamily="34" charset="0"/>
              </a:rPr>
              <a:t>[Service or service length approved]</a:t>
            </a:r>
            <a:r>
              <a:rPr lang="en-US" sz="1400" b="0" i="0">
                <a:effectLst/>
                <a:latin typeface="Calibri" panose="020F0502020204030204" pitchFamily="34" charset="0"/>
                <a:cs typeface="Calibri" panose="020F0502020204030204" pitchFamily="34" charset="0"/>
              </a:rPr>
              <a:t>. </a:t>
            </a:r>
          </a:p>
          <a:p>
            <a:pPr marL="457200" lvl="1" indent="0">
              <a:buNone/>
            </a:pPr>
            <a:endParaRPr lang="en-US" sz="800">
              <a:latin typeface="Segoe UI"/>
              <a:cs typeface="Segoe UI"/>
            </a:endParaRPr>
          </a:p>
          <a:p>
            <a:pPr marL="0" indent="0">
              <a:buNone/>
            </a:pPr>
            <a:endParaRPr lang="en-US" sz="800">
              <a:cs typeface="Calibri" panose="020F0502020204030204"/>
            </a:endParaRPr>
          </a:p>
        </p:txBody>
      </p:sp>
      <p:sp>
        <p:nvSpPr>
          <p:cNvPr id="11" name="Rectangle 10">
            <a:extLst>
              <a:ext uri="{FF2B5EF4-FFF2-40B4-BE49-F238E27FC236}">
                <a16:creationId xmlns:a16="http://schemas.microsoft.com/office/drawing/2014/main" id="{EEBF1590-3B36-48EE-A89D-3B6F3CB256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C8F6C8C-AB5A-4548-942D-E3FD40ACB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4" name="Audio 43">
            <a:hlinkClick r:id="" action="ppaction://media"/>
            <a:extLst>
              <a:ext uri="{FF2B5EF4-FFF2-40B4-BE49-F238E27FC236}">
                <a16:creationId xmlns:a16="http://schemas.microsoft.com/office/drawing/2014/main" id="{D5EA1AD5-6F18-37DB-7FC4-EFD44354B8A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42909450"/>
      </p:ext>
    </p:extLst>
  </p:cSld>
  <p:clrMapOvr>
    <a:masterClrMapping/>
  </p:clrMapOvr>
  <mc:AlternateContent xmlns:mc="http://schemas.openxmlformats.org/markup-compatibility/2006" xmlns:p14="http://schemas.microsoft.com/office/powerpoint/2010/main">
    <mc:Choice Requires="p14">
      <p:transition spd="slow" p14:dur="2000" advTm="22483"/>
    </mc:Choice>
    <mc:Fallback xmlns="">
      <p:transition spd="slow" advTm="224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79E27D9-03C7-44E2-9FF8-15D0C8506A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06EC9D0-E467-3BDA-EBC2-AA8BF17AC6C2}"/>
              </a:ext>
            </a:extLst>
          </p:cNvPr>
          <p:cNvSpPr>
            <a:spLocks noGrp="1"/>
          </p:cNvSpPr>
          <p:nvPr>
            <p:ph type="title"/>
          </p:nvPr>
        </p:nvSpPr>
        <p:spPr>
          <a:xfrm>
            <a:off x="887016" y="-310060"/>
            <a:ext cx="9688296" cy="1642969"/>
          </a:xfrm>
        </p:spPr>
        <p:txBody>
          <a:bodyPr anchor="b">
            <a:normAutofit/>
          </a:bodyPr>
          <a:lstStyle/>
          <a:p>
            <a:pPr algn="ctr"/>
            <a:r>
              <a:rPr lang="en-US" sz="4000" b="1">
                <a:latin typeface="+mn-lt"/>
              </a:rPr>
              <a:t>NOABD: </a:t>
            </a:r>
            <a:r>
              <a:rPr lang="en-US" sz="4000" b="1">
                <a:solidFill>
                  <a:srgbClr val="00B050"/>
                </a:solidFill>
                <a:latin typeface="+mn-lt"/>
              </a:rPr>
              <a:t>Termination</a:t>
            </a:r>
          </a:p>
        </p:txBody>
      </p:sp>
      <p:sp>
        <p:nvSpPr>
          <p:cNvPr id="3" name="Content Placeholder 2">
            <a:extLst>
              <a:ext uri="{FF2B5EF4-FFF2-40B4-BE49-F238E27FC236}">
                <a16:creationId xmlns:a16="http://schemas.microsoft.com/office/drawing/2014/main" id="{E6718E92-C3C6-4311-6CD2-6BE114D7CEA4}"/>
              </a:ext>
            </a:extLst>
          </p:cNvPr>
          <p:cNvSpPr>
            <a:spLocks noGrp="1"/>
          </p:cNvSpPr>
          <p:nvPr>
            <p:ph idx="1"/>
          </p:nvPr>
        </p:nvSpPr>
        <p:spPr>
          <a:xfrm>
            <a:off x="720761" y="1576568"/>
            <a:ext cx="10071929" cy="3965249"/>
          </a:xfrm>
        </p:spPr>
        <p:txBody>
          <a:bodyPr vert="horz" lIns="91440" tIns="45720" rIns="91440" bIns="45720" rtlCol="0" anchor="t">
            <a:normAutofit fontScale="92500" lnSpcReduction="10000"/>
          </a:bodyPr>
          <a:lstStyle/>
          <a:p>
            <a:pPr marL="0" indent="0">
              <a:buNone/>
            </a:pPr>
            <a:r>
              <a:rPr lang="en-US" sz="1800" b="1">
                <a:latin typeface="Calibri" panose="020F0502020204030204" pitchFamily="34" charset="0"/>
                <a:cs typeface="Calibri" panose="020F0502020204030204" pitchFamily="34" charset="0"/>
              </a:rPr>
              <a:t>Used when: </a:t>
            </a:r>
          </a:p>
          <a:p>
            <a:pPr lvl="1">
              <a:spcBef>
                <a:spcPts val="0"/>
              </a:spcBef>
            </a:pPr>
            <a:r>
              <a:rPr lang="en-US" sz="1800">
                <a:latin typeface="Calibri" panose="020F0502020204030204" pitchFamily="34" charset="0"/>
                <a:cs typeface="Calibri" panose="020F0502020204030204" pitchFamily="34" charset="0"/>
              </a:rPr>
              <a:t>DHS-BHD terminates, reduces, or suspends </a:t>
            </a:r>
            <a:r>
              <a:rPr lang="en-US" sz="1800" b="1">
                <a:highlight>
                  <a:srgbClr val="FFFF00"/>
                </a:highlight>
                <a:latin typeface="Calibri" panose="020F0502020204030204" pitchFamily="34" charset="0"/>
                <a:cs typeface="Calibri" panose="020F0502020204030204" pitchFamily="34" charset="0"/>
              </a:rPr>
              <a:t>a previously authorized service</a:t>
            </a:r>
            <a:r>
              <a:rPr lang="en-US" sz="1800">
                <a:latin typeface="Calibri" panose="020F0502020204030204" pitchFamily="34" charset="0"/>
                <a:cs typeface="Calibri" panose="020F0502020204030204" pitchFamily="34" charset="0"/>
              </a:rPr>
              <a:t>. </a:t>
            </a:r>
          </a:p>
          <a:p>
            <a:endParaRPr lang="en-US" sz="1800" b="1">
              <a:latin typeface="Calibri" panose="020F0502020204030204" pitchFamily="34" charset="0"/>
              <a:cs typeface="Calibri" panose="020F0502020204030204" pitchFamily="34" charset="0"/>
            </a:endParaRPr>
          </a:p>
          <a:p>
            <a:r>
              <a:rPr lang="en-US" sz="1800" b="1">
                <a:latin typeface="Calibri" panose="020F0502020204030204" pitchFamily="34" charset="0"/>
                <a:cs typeface="Calibri" panose="020F0502020204030204" pitchFamily="34" charset="0"/>
              </a:rPr>
              <a:t>Note: </a:t>
            </a:r>
            <a:r>
              <a:rPr lang="en-US" sz="1800">
                <a:latin typeface="Calibri" panose="020F0502020204030204" pitchFamily="34" charset="0"/>
                <a:cs typeface="Calibri" panose="020F0502020204030204" pitchFamily="34" charset="0"/>
              </a:rPr>
              <a:t>The facility may not transfer or discharge an individual during the following:</a:t>
            </a:r>
          </a:p>
          <a:p>
            <a:pPr lvl="1"/>
            <a:r>
              <a:rPr lang="en-US" sz="1800">
                <a:latin typeface="Calibri" panose="020F0502020204030204" pitchFamily="34" charset="0"/>
                <a:cs typeface="Calibri" panose="020F0502020204030204" pitchFamily="34" charset="0"/>
              </a:rPr>
              <a:t>When an individual exercises his or her right for continued services during appeal of a termination notice.</a:t>
            </a:r>
          </a:p>
          <a:p>
            <a:pPr lvl="2"/>
            <a:r>
              <a:rPr lang="en-US" sz="1800">
                <a:latin typeface="Calibri" panose="020F0502020204030204" pitchFamily="34" charset="0"/>
                <a:cs typeface="Calibri" panose="020F0502020204030204" pitchFamily="34" charset="0"/>
              </a:rPr>
              <a:t>Unless the failure to discharge would endanger the health or safety of the other individuals in the facility, which must be documented. </a:t>
            </a:r>
          </a:p>
          <a:p>
            <a:pPr marL="0" indent="0">
              <a:buNone/>
            </a:pPr>
            <a:r>
              <a:rPr lang="en-US" sz="1800" b="1">
                <a:latin typeface="Calibri" panose="020F0502020204030204" pitchFamily="34" charset="0"/>
                <a:cs typeface="Calibri" panose="020F0502020204030204" pitchFamily="34" charset="0"/>
              </a:rPr>
              <a:t>Timeline:</a:t>
            </a:r>
          </a:p>
          <a:p>
            <a:r>
              <a:rPr lang="en-US" sz="1800">
                <a:latin typeface="Calibri" panose="020F0502020204030204" pitchFamily="34" charset="0"/>
                <a:cs typeface="Calibri" panose="020F0502020204030204" pitchFamily="34" charset="0"/>
              </a:rPr>
              <a:t>Termination NOABDS must be issued</a:t>
            </a:r>
            <a:r>
              <a:rPr lang="en-US" sz="1800" b="0" i="0" u="none" strike="noStrike" baseline="0">
                <a:latin typeface="Calibri" panose="020F0502020204030204" pitchFamily="34" charset="0"/>
                <a:cs typeface="Calibri" panose="020F0502020204030204" pitchFamily="34" charset="0"/>
              </a:rPr>
              <a:t> at least 10 days before action, except as permitted under </a:t>
            </a:r>
            <a:r>
              <a:rPr lang="en-US" sz="1800" b="1" i="0" u="none" strike="noStrike" baseline="0">
                <a:latin typeface="Calibri" panose="020F0502020204030204" pitchFamily="34" charset="0"/>
                <a:cs typeface="Calibri" panose="020F0502020204030204" pitchFamily="34" charset="0"/>
              </a:rPr>
              <a:t>42 CFR 431.213 &amp; 431.214</a:t>
            </a:r>
            <a:endParaRPr lang="en-US" sz="1800">
              <a:latin typeface="Calibri" panose="020F0502020204030204" pitchFamily="34" charset="0"/>
              <a:cs typeface="Calibri" panose="020F0502020204030204" pitchFamily="34" charset="0"/>
            </a:endParaRPr>
          </a:p>
          <a:p>
            <a:pPr marL="0" indent="0">
              <a:buNone/>
            </a:pPr>
            <a:endParaRPr lang="en-US" sz="1800" b="1">
              <a:latin typeface="Calibri" panose="020F0502020204030204" pitchFamily="34" charset="0"/>
              <a:cs typeface="Calibri" panose="020F0502020204030204" pitchFamily="34" charset="0"/>
            </a:endParaRPr>
          </a:p>
          <a:p>
            <a:pPr marL="0" indent="0">
              <a:buNone/>
            </a:pPr>
            <a:r>
              <a:rPr lang="en-US" sz="1800">
                <a:latin typeface="Calibri" panose="020F0502020204030204" pitchFamily="34" charset="0"/>
                <a:cs typeface="Calibri" panose="020F0502020204030204" pitchFamily="34" charset="0"/>
              </a:rPr>
              <a:t>Let’s review the exceptions!</a:t>
            </a:r>
          </a:p>
          <a:p>
            <a:pPr marL="0" indent="0">
              <a:buNone/>
            </a:pPr>
            <a:endParaRPr lang="en-US" sz="1400" b="1"/>
          </a:p>
          <a:p>
            <a:pPr marL="0" indent="0">
              <a:buNone/>
            </a:pPr>
            <a:endParaRPr lang="en-US" sz="1400">
              <a:cs typeface="Calibri"/>
            </a:endParaRPr>
          </a:p>
        </p:txBody>
      </p:sp>
      <p:sp>
        <p:nvSpPr>
          <p:cNvPr id="10" name="Rectangle 9">
            <a:extLst>
              <a:ext uri="{FF2B5EF4-FFF2-40B4-BE49-F238E27FC236}">
                <a16:creationId xmlns:a16="http://schemas.microsoft.com/office/drawing/2014/main" id="{EEBF1590-3B36-48EE-A89D-3B6F3CB256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C8F6C8C-AB5A-4548-942D-E3FD40ACB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Recorded Sound">
            <a:hlinkClick r:id="" action="ppaction://media"/>
            <a:extLst>
              <a:ext uri="{FF2B5EF4-FFF2-40B4-BE49-F238E27FC236}">
                <a16:creationId xmlns:a16="http://schemas.microsoft.com/office/drawing/2014/main" id="{78C8CD26-AFE8-8C32-E09F-859522AEABA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537073" y="5331369"/>
            <a:ext cx="609600" cy="609600"/>
          </a:xfrm>
          <a:prstGeom prst="rect">
            <a:avLst/>
          </a:prstGeom>
        </p:spPr>
      </p:pic>
    </p:spTree>
    <p:extLst>
      <p:ext uri="{BB962C8B-B14F-4D97-AF65-F5344CB8AC3E}">
        <p14:creationId xmlns:p14="http://schemas.microsoft.com/office/powerpoint/2010/main" val="2329264385"/>
      </p:ext>
    </p:extLst>
  </p:cSld>
  <p:clrMapOvr>
    <a:masterClrMapping/>
  </p:clrMapOvr>
  <mc:AlternateContent xmlns:mc="http://schemas.openxmlformats.org/markup-compatibility/2006" xmlns:p14="http://schemas.microsoft.com/office/powerpoint/2010/main">
    <mc:Choice Requires="p14">
      <p:transition spd="slow" p14:dur="2000" advTm="40975"/>
    </mc:Choice>
    <mc:Fallback xmlns="">
      <p:transition spd="slow" advTm="4097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81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79E27D9-03C7-44E2-9FF8-15D0C8506A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FEB9E01-C2C8-31C2-D541-C6FC04C65F3C}"/>
              </a:ext>
            </a:extLst>
          </p:cNvPr>
          <p:cNvSpPr>
            <a:spLocks noGrp="1"/>
          </p:cNvSpPr>
          <p:nvPr>
            <p:ph type="title"/>
          </p:nvPr>
        </p:nvSpPr>
        <p:spPr>
          <a:xfrm>
            <a:off x="1136397" y="502021"/>
            <a:ext cx="9688296" cy="1642969"/>
          </a:xfrm>
        </p:spPr>
        <p:txBody>
          <a:bodyPr anchor="b">
            <a:normAutofit/>
          </a:bodyPr>
          <a:lstStyle/>
          <a:p>
            <a:pPr algn="ctr"/>
            <a:r>
              <a:rPr lang="en-US" sz="4000" b="1">
                <a:latin typeface="+mn-lt"/>
              </a:rPr>
              <a:t>NOABD: </a:t>
            </a:r>
            <a:r>
              <a:rPr lang="en-US" sz="4000" b="1">
                <a:solidFill>
                  <a:srgbClr val="00B050"/>
                </a:solidFill>
                <a:latin typeface="+mn-lt"/>
              </a:rPr>
              <a:t>Termination</a:t>
            </a:r>
            <a:br>
              <a:rPr lang="en-US" sz="4000" b="0" i="0" u="none" strike="noStrike" baseline="0">
                <a:latin typeface="Calibri-Light"/>
              </a:rPr>
            </a:br>
            <a:endParaRPr lang="en-US" sz="4000" b="1"/>
          </a:p>
        </p:txBody>
      </p:sp>
      <p:sp>
        <p:nvSpPr>
          <p:cNvPr id="3" name="Content Placeholder 2">
            <a:extLst>
              <a:ext uri="{FF2B5EF4-FFF2-40B4-BE49-F238E27FC236}">
                <a16:creationId xmlns:a16="http://schemas.microsoft.com/office/drawing/2014/main" id="{64D0A7AA-F35D-E0ED-A9A4-F99BF5A4E743}"/>
              </a:ext>
            </a:extLst>
          </p:cNvPr>
          <p:cNvSpPr>
            <a:spLocks noGrp="1"/>
          </p:cNvSpPr>
          <p:nvPr>
            <p:ph idx="1"/>
          </p:nvPr>
        </p:nvSpPr>
        <p:spPr>
          <a:xfrm>
            <a:off x="1136396" y="1701820"/>
            <a:ext cx="10238185" cy="4047815"/>
          </a:xfrm>
        </p:spPr>
        <p:txBody>
          <a:bodyPr vert="horz" lIns="91440" tIns="45720" rIns="91440" bIns="45720" rtlCol="0" anchor="t">
            <a:normAutofit fontScale="92500" lnSpcReduction="20000"/>
          </a:bodyPr>
          <a:lstStyle/>
          <a:p>
            <a:pPr marL="0" indent="0">
              <a:buNone/>
            </a:pPr>
            <a:endParaRPr lang="en-US" sz="1000" b="1" i="0" u="none" strike="noStrike" baseline="0">
              <a:latin typeface="Calibri-Bold"/>
            </a:endParaRPr>
          </a:p>
          <a:p>
            <a:pPr marL="0" indent="0">
              <a:buNone/>
            </a:pPr>
            <a:r>
              <a:rPr lang="en-US" sz="1800" b="1" i="0" u="none" strike="noStrike" baseline="0">
                <a:latin typeface="Calibri" panose="020F0502020204030204" pitchFamily="34" charset="0"/>
                <a:cs typeface="Calibri" panose="020F0502020204030204" pitchFamily="34" charset="0"/>
              </a:rPr>
              <a:t>431.213 Exceptions:</a:t>
            </a:r>
          </a:p>
          <a:p>
            <a:pPr marL="0" indent="0">
              <a:buNone/>
            </a:pPr>
            <a:r>
              <a:rPr lang="en-US" sz="1800" b="0" i="0" u="none" strike="noStrike" baseline="0">
                <a:latin typeface="Calibri" panose="020F0502020204030204" pitchFamily="34" charset="0"/>
                <a:cs typeface="Calibri" panose="020F0502020204030204" pitchFamily="34" charset="0"/>
              </a:rPr>
              <a:t>1. Confirmed death of individual</a:t>
            </a:r>
          </a:p>
          <a:p>
            <a:pPr marL="0" indent="0">
              <a:buNone/>
            </a:pPr>
            <a:r>
              <a:rPr lang="en-US" sz="1800" b="0" i="0" u="none" strike="noStrike" baseline="0">
                <a:latin typeface="Calibri" panose="020F0502020204030204" pitchFamily="34" charset="0"/>
                <a:cs typeface="Calibri" panose="020F0502020204030204" pitchFamily="34" charset="0"/>
              </a:rPr>
              <a:t>2. Individual provided a written statement declining further services</a:t>
            </a:r>
          </a:p>
          <a:p>
            <a:pPr marL="0" indent="0">
              <a:buNone/>
            </a:pPr>
            <a:r>
              <a:rPr lang="en-US" sz="1800" b="0" i="0" u="none" strike="noStrike" baseline="0">
                <a:latin typeface="Calibri" panose="020F0502020204030204" pitchFamily="34" charset="0"/>
                <a:cs typeface="Calibri" panose="020F0502020204030204" pitchFamily="34" charset="0"/>
              </a:rPr>
              <a:t>3. Ineligibility for further services (such as, loss of Medi-Cal, could include violation of program safety rules or</a:t>
            </a:r>
          </a:p>
          <a:p>
            <a:pPr marL="0" indent="0">
              <a:buNone/>
            </a:pPr>
            <a:r>
              <a:rPr lang="en-US" sz="1800">
                <a:latin typeface="Calibri" panose="020F0502020204030204" pitchFamily="34" charset="0"/>
                <a:cs typeface="Calibri" panose="020F0502020204030204" pitchFamily="34" charset="0"/>
              </a:rPr>
              <a:t>   </a:t>
            </a:r>
            <a:r>
              <a:rPr lang="en-US" sz="1800" b="0" i="0" u="none" strike="noStrike" baseline="0">
                <a:latin typeface="Calibri" panose="020F0502020204030204" pitchFamily="34" charset="0"/>
                <a:cs typeface="Calibri" panose="020F0502020204030204" pitchFamily="34" charset="0"/>
              </a:rPr>
              <a:t> not meeting medical necessity for services)</a:t>
            </a:r>
          </a:p>
          <a:p>
            <a:pPr marL="0" indent="0">
              <a:buNone/>
            </a:pPr>
            <a:r>
              <a:rPr lang="en-US" sz="1800" b="0" i="0" u="none" strike="noStrike" baseline="0">
                <a:latin typeface="Calibri" panose="020F0502020204030204" pitchFamily="34" charset="0"/>
                <a:cs typeface="Calibri" panose="020F0502020204030204" pitchFamily="34" charset="0"/>
              </a:rPr>
              <a:t>4. A change in the level of medical care is prescribed by the beneficiary’s physician (facility Medical Director)</a:t>
            </a:r>
          </a:p>
          <a:p>
            <a:pPr lvl="1">
              <a:buFont typeface="Wingdings" panose="05000000000000000000" pitchFamily="2" charset="2"/>
              <a:buChar char="v"/>
            </a:pPr>
            <a:r>
              <a:rPr lang="en-US" sz="1800" b="1">
                <a:latin typeface="Calibri" panose="020F0502020204030204" pitchFamily="34" charset="0"/>
                <a:cs typeface="Calibri" panose="020F0502020204030204" pitchFamily="34" charset="0"/>
              </a:rPr>
              <a:t> </a:t>
            </a:r>
            <a:r>
              <a:rPr lang="en-US" sz="1800" b="1" i="0" u="none" strike="noStrike" baseline="0">
                <a:latin typeface="Calibri" panose="020F0502020204030204" pitchFamily="34" charset="0"/>
                <a:cs typeface="Calibri" panose="020F0502020204030204" pitchFamily="34" charset="0"/>
              </a:rPr>
              <a:t> #4 related to a change to care based on ASAM level of need and medical necessity determination</a:t>
            </a:r>
          </a:p>
          <a:p>
            <a:pPr marL="0" indent="0">
              <a:buNone/>
            </a:pPr>
            <a:r>
              <a:rPr lang="en-US" sz="1800" b="0" i="0" u="none" strike="noStrike" baseline="0">
                <a:latin typeface="Calibri" panose="020F0502020204030204" pitchFamily="34" charset="0"/>
                <a:cs typeface="Calibri" panose="020F0502020204030204" pitchFamily="34" charset="0"/>
              </a:rPr>
              <a:t>5. The beneficiary’s whereabouts are unknown with no known address and failed outreach efforts.</a:t>
            </a:r>
          </a:p>
          <a:p>
            <a:pPr marL="0" indent="0">
              <a:buNone/>
            </a:pPr>
            <a:endParaRPr lang="en-US" sz="1800" b="1" i="0" u="none" strike="noStrike" baseline="0">
              <a:latin typeface="Calibri" panose="020F0502020204030204" pitchFamily="34" charset="0"/>
              <a:cs typeface="Calibri" panose="020F0502020204030204" pitchFamily="34" charset="0"/>
            </a:endParaRPr>
          </a:p>
          <a:p>
            <a:pPr marL="0" indent="0">
              <a:buNone/>
            </a:pPr>
            <a:r>
              <a:rPr lang="en-US" sz="1800" b="1" i="0" u="none" strike="noStrike" baseline="0">
                <a:latin typeface="Calibri" panose="020F0502020204030204" pitchFamily="34" charset="0"/>
                <a:cs typeface="Calibri" panose="020F0502020204030204" pitchFamily="34" charset="0"/>
              </a:rPr>
              <a:t>431.214 Exceptions: Advance notice may be shortened to 5 days before the date of action if-</a:t>
            </a:r>
          </a:p>
          <a:p>
            <a:pPr marL="0" indent="0">
              <a:buNone/>
            </a:pPr>
            <a:r>
              <a:rPr lang="en-US" sz="1800" b="0" i="0" u="none" strike="noStrike" baseline="0">
                <a:latin typeface="Calibri" panose="020F0502020204030204" pitchFamily="34" charset="0"/>
                <a:cs typeface="Calibri" panose="020F0502020204030204" pitchFamily="34" charset="0"/>
              </a:rPr>
              <a:t>1. </a:t>
            </a:r>
            <a:r>
              <a:rPr lang="en-US" sz="1800">
                <a:latin typeface="Calibri" panose="020F0502020204030204" pitchFamily="34" charset="0"/>
                <a:cs typeface="Calibri" panose="020F0502020204030204" pitchFamily="34" charset="0"/>
              </a:rPr>
              <a:t>The Plan </a:t>
            </a:r>
            <a:r>
              <a:rPr lang="en-US" sz="1800" b="0" i="0" u="none" strike="noStrike" baseline="0">
                <a:latin typeface="Calibri" panose="020F0502020204030204" pitchFamily="34" charset="0"/>
                <a:cs typeface="Calibri" panose="020F0502020204030204" pitchFamily="34" charset="0"/>
              </a:rPr>
              <a:t>has facts indicating that action should be taken because of probable fraud by the individual.</a:t>
            </a:r>
          </a:p>
          <a:p>
            <a:pPr marL="0" indent="0">
              <a:buNone/>
            </a:pPr>
            <a:r>
              <a:rPr lang="en-US" sz="1800">
                <a:latin typeface="Calibri" panose="020F0502020204030204" pitchFamily="34" charset="0"/>
                <a:cs typeface="Calibri" panose="020F0502020204030204" pitchFamily="34" charset="0"/>
              </a:rPr>
              <a:t>       </a:t>
            </a:r>
            <a:r>
              <a:rPr lang="en-US" sz="1800" b="0" i="0" u="none" strike="noStrike" baseline="0">
                <a:latin typeface="Calibri" panose="020F0502020204030204" pitchFamily="34" charset="0"/>
                <a:cs typeface="Calibri" panose="020F0502020204030204" pitchFamily="34" charset="0"/>
              </a:rPr>
              <a:t>a. Such facts have been verified, if possible, through secondary sources</a:t>
            </a:r>
            <a:endParaRPr lang="en-US" sz="1800">
              <a:latin typeface="Calibri" panose="020F0502020204030204" pitchFamily="34" charset="0"/>
              <a:cs typeface="Calibri" panose="020F0502020204030204" pitchFamily="34" charset="0"/>
            </a:endParaRPr>
          </a:p>
        </p:txBody>
      </p:sp>
      <p:sp>
        <p:nvSpPr>
          <p:cNvPr id="10" name="Rectangle 9">
            <a:extLst>
              <a:ext uri="{FF2B5EF4-FFF2-40B4-BE49-F238E27FC236}">
                <a16:creationId xmlns:a16="http://schemas.microsoft.com/office/drawing/2014/main" id="{EEBF1590-3B36-48EE-A89D-3B6F3CB256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C8F6C8C-AB5A-4548-942D-E3FD40ACB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0" name="Audio 59">
            <a:hlinkClick r:id="" action="ppaction://media"/>
            <a:extLst>
              <a:ext uri="{FF2B5EF4-FFF2-40B4-BE49-F238E27FC236}">
                <a16:creationId xmlns:a16="http://schemas.microsoft.com/office/drawing/2014/main" id="{B905DF11-0495-4FB1-8BC6-EE8EC693883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684189670"/>
      </p:ext>
    </p:extLst>
  </p:cSld>
  <p:clrMapOvr>
    <a:masterClrMapping/>
  </p:clrMapOvr>
  <mc:AlternateContent xmlns:mc="http://schemas.openxmlformats.org/markup-compatibility/2006" xmlns:p14="http://schemas.microsoft.com/office/powerpoint/2010/main">
    <mc:Choice Requires="p14">
      <p:transition spd="slow" p14:dur="2000" advTm="58491"/>
    </mc:Choice>
    <mc:Fallback xmlns="">
      <p:transition spd="slow" advTm="584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0"/>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79E27D9-03C7-44E2-9FF8-15D0C8506A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82CB5097-3BCE-586B-DE9C-F491AAA664CA}"/>
              </a:ext>
            </a:extLst>
          </p:cNvPr>
          <p:cNvSpPr txBox="1"/>
          <p:nvPr/>
        </p:nvSpPr>
        <p:spPr>
          <a:xfrm>
            <a:off x="1136397" y="-204561"/>
            <a:ext cx="9688296" cy="1642969"/>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4000" b="1" kern="1200">
                <a:solidFill>
                  <a:schemeClr val="tx1"/>
                </a:solidFill>
                <a:latin typeface="+mj-lt"/>
                <a:ea typeface="+mj-ea"/>
                <a:cs typeface="+mj-cs"/>
              </a:rPr>
              <a:t>NOABD: </a:t>
            </a:r>
            <a:r>
              <a:rPr lang="en-US" sz="4000" b="1" kern="1200">
                <a:solidFill>
                  <a:srgbClr val="00B050"/>
                </a:solidFill>
                <a:latin typeface="+mj-lt"/>
                <a:ea typeface="+mj-ea"/>
                <a:cs typeface="+mj-cs"/>
              </a:rPr>
              <a:t>Termination</a:t>
            </a:r>
            <a:endParaRPr lang="en-US" sz="4000" kern="1200">
              <a:solidFill>
                <a:srgbClr val="00B050"/>
              </a:solidFill>
              <a:latin typeface="+mj-lt"/>
              <a:ea typeface="+mj-ea"/>
              <a:cs typeface="+mj-cs"/>
            </a:endParaRPr>
          </a:p>
        </p:txBody>
      </p:sp>
      <p:sp>
        <p:nvSpPr>
          <p:cNvPr id="3" name="TextBox 2">
            <a:extLst>
              <a:ext uri="{FF2B5EF4-FFF2-40B4-BE49-F238E27FC236}">
                <a16:creationId xmlns:a16="http://schemas.microsoft.com/office/drawing/2014/main" id="{E106F4D6-91D6-24A0-4BF4-E4F1D843F9B0}"/>
              </a:ext>
            </a:extLst>
          </p:cNvPr>
          <p:cNvSpPr txBox="1"/>
          <p:nvPr/>
        </p:nvSpPr>
        <p:spPr>
          <a:xfrm>
            <a:off x="997851" y="1642969"/>
            <a:ext cx="10099640" cy="4217504"/>
          </a:xfrm>
          <a:prstGeom prst="rect">
            <a:avLst/>
          </a:prstGeom>
        </p:spPr>
        <p:txBody>
          <a:bodyPr vert="horz" lIns="91440" tIns="45720" rIns="91440" bIns="45720" rtlCol="0" anchor="t">
            <a:normAutofit fontScale="92500" lnSpcReduction="10000"/>
          </a:bodyPr>
          <a:lstStyle/>
          <a:p>
            <a:pPr>
              <a:lnSpc>
                <a:spcPct val="90000"/>
              </a:lnSpc>
              <a:spcAft>
                <a:spcPts val="600"/>
              </a:spcAft>
            </a:pPr>
            <a:r>
              <a:rPr lang="en-US" b="1">
                <a:latin typeface="Calibri" panose="020F0502020204030204" pitchFamily="34" charset="0"/>
                <a:cs typeface="Calibri" panose="020F0502020204030204" pitchFamily="34" charset="0"/>
              </a:rPr>
              <a:t>Narrative Box</a:t>
            </a:r>
            <a:r>
              <a:rPr lang="en-US" b="0" i="0" u="none" strike="noStrike" baseline="0">
                <a:latin typeface="Calibri" panose="020F0502020204030204" pitchFamily="34" charset="0"/>
                <a:cs typeface="Calibri" panose="020F0502020204030204" pitchFamily="34" charset="0"/>
              </a:rPr>
              <a:t>:</a:t>
            </a:r>
          </a:p>
          <a:p>
            <a:pPr indent="-228600">
              <a:lnSpc>
                <a:spcPct val="90000"/>
              </a:lnSpc>
              <a:spcAft>
                <a:spcPts val="600"/>
              </a:spcAft>
              <a:buFont typeface="Arial" panose="020B0604020202020204" pitchFamily="34" charset="0"/>
              <a:buChar char="•"/>
            </a:pPr>
            <a:r>
              <a:rPr lang="en-US">
                <a:latin typeface="Calibri" panose="020F0502020204030204" pitchFamily="34" charset="0"/>
                <a:cs typeface="Calibri" panose="020F0502020204030204" pitchFamily="34" charset="0"/>
              </a:rPr>
              <a:t>You are currently receiving </a:t>
            </a:r>
            <a:r>
              <a:rPr lang="en-US" b="1">
                <a:latin typeface="Calibri" panose="020F0502020204030204" pitchFamily="34" charset="0"/>
                <a:cs typeface="Calibri" panose="020F0502020204030204" pitchFamily="34" charset="0"/>
              </a:rPr>
              <a:t>[Service to be terminated]</a:t>
            </a:r>
            <a:r>
              <a:rPr lang="en-US">
                <a:latin typeface="Calibri" panose="020F0502020204030204" pitchFamily="34" charset="0"/>
                <a:cs typeface="Calibri" panose="020F0502020204030204" pitchFamily="34" charset="0"/>
              </a:rPr>
              <a:t>. Beginning </a:t>
            </a:r>
            <a:r>
              <a:rPr lang="en-US" b="0" u="none" strike="noStrike" baseline="0">
                <a:latin typeface="Calibri" panose="020F0502020204030204" pitchFamily="34" charset="0"/>
                <a:cs typeface="Calibri" panose="020F0502020204030204" pitchFamily="34" charset="0"/>
              </a:rPr>
              <a:t>on </a:t>
            </a:r>
            <a:r>
              <a:rPr lang="en-US" b="1">
                <a:latin typeface="Calibri" panose="020F0502020204030204" pitchFamily="34" charset="0"/>
                <a:cs typeface="Calibri" panose="020F0502020204030204" pitchFamily="34" charset="0"/>
              </a:rPr>
              <a:t>[termination date]</a:t>
            </a:r>
            <a:r>
              <a:rPr lang="en-US">
                <a:latin typeface="Calibri" panose="020F0502020204030204" pitchFamily="34" charset="0"/>
                <a:cs typeface="Calibri" panose="020F0502020204030204" pitchFamily="34" charset="0"/>
              </a:rPr>
              <a:t> we will no longer approve this treatment. This is because </a:t>
            </a:r>
            <a:r>
              <a:rPr lang="en-US" b="1">
                <a:latin typeface="Calibri" panose="020F0502020204030204" pitchFamily="34" charset="0"/>
                <a:cs typeface="Calibri" panose="020F0502020204030204" pitchFamily="34" charset="0"/>
              </a:rPr>
              <a:t>[Using plain language, insert: 1. A clear and concise explanation of the reasons for the decision; 2. A description </a:t>
            </a:r>
            <a:r>
              <a:rPr lang="en-US" b="1" u="none" strike="noStrike" baseline="0">
                <a:latin typeface="Calibri" panose="020F0502020204030204" pitchFamily="34" charset="0"/>
                <a:cs typeface="Calibri" panose="020F0502020204030204" pitchFamily="34" charset="0"/>
              </a:rPr>
              <a:t>of </a:t>
            </a:r>
            <a:r>
              <a:rPr lang="en-US" b="1">
                <a:latin typeface="Calibri" panose="020F0502020204030204" pitchFamily="34" charset="0"/>
                <a:cs typeface="Calibri" panose="020F0502020204030204" pitchFamily="34" charset="0"/>
              </a:rPr>
              <a:t>the criteria or </a:t>
            </a:r>
            <a:r>
              <a:rPr lang="en-US" b="1" u="none" strike="noStrike" baseline="0">
                <a:latin typeface="Calibri" panose="020F0502020204030204" pitchFamily="34" charset="0"/>
                <a:cs typeface="Calibri" panose="020F0502020204030204" pitchFamily="34" charset="0"/>
              </a:rPr>
              <a:t>guidelines</a:t>
            </a:r>
            <a:r>
              <a:rPr lang="en-US" b="1">
                <a:latin typeface="Calibri" panose="020F0502020204030204" pitchFamily="34" charset="0"/>
                <a:cs typeface="Calibri" panose="020F0502020204030204" pitchFamily="34" charset="0"/>
              </a:rPr>
              <a:t> used</a:t>
            </a:r>
            <a:r>
              <a:rPr lang="en-US" b="1" u="none" strike="noStrike" baseline="0">
                <a:latin typeface="Calibri" panose="020F0502020204030204" pitchFamily="34" charset="0"/>
                <a:cs typeface="Calibri" panose="020F0502020204030204" pitchFamily="34" charset="0"/>
              </a:rPr>
              <a:t>, </a:t>
            </a:r>
            <a:r>
              <a:rPr lang="en-US" b="1">
                <a:latin typeface="Calibri" panose="020F0502020204030204" pitchFamily="34" charset="0"/>
                <a:cs typeface="Calibri" panose="020F0502020204030204" pitchFamily="34" charset="0"/>
              </a:rPr>
              <a:t>including a citation to the specific regulations and plan authorization procedures </a:t>
            </a:r>
            <a:r>
              <a:rPr lang="en-US" b="1" u="none" strike="noStrike" baseline="0">
                <a:latin typeface="Calibri" panose="020F0502020204030204" pitchFamily="34" charset="0"/>
                <a:cs typeface="Calibri" panose="020F0502020204030204" pitchFamily="34" charset="0"/>
              </a:rPr>
              <a:t>that</a:t>
            </a:r>
            <a:r>
              <a:rPr lang="en-US" b="1">
                <a:latin typeface="Calibri" panose="020F0502020204030204" pitchFamily="34" charset="0"/>
                <a:cs typeface="Calibri" panose="020F0502020204030204" pitchFamily="34" charset="0"/>
              </a:rPr>
              <a:t> support the action; and 3. The clinical reasons for the decision regarding medical necessity]</a:t>
            </a:r>
            <a:r>
              <a:rPr lang="en-US">
                <a:latin typeface="Calibri" panose="020F0502020204030204" pitchFamily="34" charset="0"/>
                <a:cs typeface="Calibri" panose="020F0502020204030204" pitchFamily="34" charset="0"/>
              </a:rPr>
              <a:t>.  </a:t>
            </a:r>
          </a:p>
          <a:p>
            <a:pPr indent="-228600">
              <a:lnSpc>
                <a:spcPct val="90000"/>
              </a:lnSpc>
              <a:spcAft>
                <a:spcPts val="600"/>
              </a:spcAft>
              <a:buFont typeface="Arial" panose="020B0604020202020204" pitchFamily="34" charset="0"/>
              <a:buChar char="•"/>
            </a:pPr>
            <a:endParaRPr lang="en-US">
              <a:latin typeface="Calibri" panose="020F0502020204030204" pitchFamily="34" charset="0"/>
              <a:cs typeface="Calibri" panose="020F0502020204030204" pitchFamily="34" charset="0"/>
            </a:endParaRPr>
          </a:p>
          <a:p>
            <a:pPr indent="-228600">
              <a:lnSpc>
                <a:spcPct val="90000"/>
              </a:lnSpc>
              <a:spcAft>
                <a:spcPts val="600"/>
              </a:spcAft>
              <a:buFont typeface="Arial" panose="020B0604020202020204" pitchFamily="34" charset="0"/>
              <a:buChar char="•"/>
            </a:pPr>
            <a:r>
              <a:rPr lang="en-US">
                <a:latin typeface="Calibri" panose="020F0502020204030204" pitchFamily="34" charset="0"/>
                <a:cs typeface="Calibri" panose="020F0502020204030204" pitchFamily="34" charset="0"/>
              </a:rPr>
              <a:t>Per the Code of Federal Regulations, </a:t>
            </a:r>
            <a:r>
              <a:rPr lang="en-US" u="sng">
                <a:latin typeface="Calibri" panose="020F0502020204030204" pitchFamily="34" charset="0"/>
                <a:cs typeface="Calibri" panose="020F0502020204030204" pitchFamily="34" charset="0"/>
              </a:rPr>
              <a:t>Title 42, Section 438.400(b)(3)</a:t>
            </a:r>
            <a:r>
              <a:rPr lang="en-US">
                <a:latin typeface="Calibri" panose="020F0502020204030204" pitchFamily="34" charset="0"/>
                <a:cs typeface="Calibri" panose="020F0502020204030204" pitchFamily="34" charset="0"/>
              </a:rPr>
              <a:t>, Sonoma County Behavioral Health Division (BHD) may approve in whole, or in part, a member’s request for service(s) in this case (all items selected below apply):</a:t>
            </a:r>
          </a:p>
          <a:p>
            <a:pPr indent="-228600">
              <a:lnSpc>
                <a:spcPct val="90000"/>
              </a:lnSpc>
              <a:spcAft>
                <a:spcPts val="600"/>
              </a:spcAft>
              <a:buFont typeface="Arial" panose="020B0604020202020204" pitchFamily="34" charset="0"/>
              <a:buChar char="•"/>
            </a:pPr>
            <a:endParaRPr lang="en-US">
              <a:latin typeface="Calibri" panose="020F0502020204030204" pitchFamily="34" charset="0"/>
              <a:cs typeface="Calibri" panose="020F0502020204030204" pitchFamily="34" charset="0"/>
            </a:endParaRPr>
          </a:p>
          <a:p>
            <a:pPr indent="-228600">
              <a:lnSpc>
                <a:spcPct val="90000"/>
              </a:lnSpc>
              <a:spcAft>
                <a:spcPts val="600"/>
              </a:spcAft>
              <a:buFont typeface="Arial" panose="020B0604020202020204" pitchFamily="34" charset="0"/>
              <a:buChar char="•"/>
            </a:pPr>
            <a:r>
              <a:rPr lang="en-US">
                <a:latin typeface="Calibri" panose="020F0502020204030204" pitchFamily="34" charset="0"/>
                <a:cs typeface="Calibri" panose="020F0502020204030204" pitchFamily="34" charset="0"/>
              </a:rPr>
              <a:t>☐ A) The member does not meet medical necessity criteria.</a:t>
            </a:r>
          </a:p>
          <a:p>
            <a:pPr indent="-228600">
              <a:lnSpc>
                <a:spcPct val="90000"/>
              </a:lnSpc>
              <a:spcAft>
                <a:spcPts val="600"/>
              </a:spcAft>
              <a:buFont typeface="Arial" panose="020B0604020202020204" pitchFamily="34" charset="0"/>
              <a:buChar char="•"/>
            </a:pPr>
            <a:r>
              <a:rPr lang="en-US">
                <a:latin typeface="Calibri" panose="020F0502020204030204" pitchFamily="34" charset="0"/>
                <a:cs typeface="Calibri" panose="020F0502020204030204" pitchFamily="34" charset="0"/>
              </a:rPr>
              <a:t>☐ B) The requested service(s) is excluded from reimbursement.</a:t>
            </a:r>
          </a:p>
          <a:p>
            <a:pPr indent="-228600">
              <a:lnSpc>
                <a:spcPct val="90000"/>
              </a:lnSpc>
              <a:spcAft>
                <a:spcPts val="600"/>
              </a:spcAft>
              <a:buFont typeface="Arial" panose="020B0604020202020204" pitchFamily="34" charset="0"/>
              <a:buChar char="•"/>
            </a:pPr>
            <a:r>
              <a:rPr lang="en-US">
                <a:latin typeface="Calibri" panose="020F0502020204030204" pitchFamily="34" charset="0"/>
                <a:cs typeface="Calibri" panose="020F0502020204030204" pitchFamily="34" charset="0"/>
              </a:rPr>
              <a:t>☐ C) The person for which the service(s) is being requested is ineligible for said service(s).</a:t>
            </a:r>
          </a:p>
          <a:p>
            <a:pPr indent="-228600">
              <a:lnSpc>
                <a:spcPct val="90000"/>
              </a:lnSpc>
              <a:spcAft>
                <a:spcPts val="600"/>
              </a:spcAft>
              <a:buFont typeface="Arial" panose="020B0604020202020204" pitchFamily="34" charset="0"/>
              <a:buChar char="•"/>
            </a:pPr>
            <a:r>
              <a:rPr lang="en-US">
                <a:latin typeface="Calibri" panose="020F0502020204030204" pitchFamily="34" charset="0"/>
                <a:cs typeface="Calibri" panose="020F0502020204030204" pitchFamily="34" charset="0"/>
              </a:rPr>
              <a:t>☐ D) The provider did not agree to/satisfy The Plan contractual agreements, or Medi-Cal reporting/documentation requirements.</a:t>
            </a:r>
          </a:p>
          <a:p>
            <a:pPr indent="-228600">
              <a:lnSpc>
                <a:spcPct val="90000"/>
              </a:lnSpc>
              <a:spcAft>
                <a:spcPts val="600"/>
              </a:spcAft>
              <a:buFont typeface="Arial" panose="020B0604020202020204" pitchFamily="34" charset="0"/>
              <a:buChar char="•"/>
            </a:pPr>
            <a:endParaRPr lang="en-US" sz="1300" i="1"/>
          </a:p>
          <a:p>
            <a:pPr lvl="1" indent="-228600">
              <a:lnSpc>
                <a:spcPct val="90000"/>
              </a:lnSpc>
              <a:spcAft>
                <a:spcPts val="600"/>
              </a:spcAft>
              <a:buFont typeface="Arial" panose="020B0604020202020204" pitchFamily="34" charset="0"/>
              <a:buChar char="•"/>
            </a:pPr>
            <a:endParaRPr lang="en-US" sz="1300" i="1"/>
          </a:p>
          <a:p>
            <a:pPr lvl="1" indent="-228600">
              <a:lnSpc>
                <a:spcPct val="90000"/>
              </a:lnSpc>
              <a:spcAft>
                <a:spcPts val="600"/>
              </a:spcAft>
              <a:buFont typeface="Arial" panose="020B0604020202020204" pitchFamily="34" charset="0"/>
              <a:buChar char="•"/>
            </a:pPr>
            <a:endParaRPr lang="en-US" sz="1300" b="0" i="0" u="none" strike="noStrike" baseline="0"/>
          </a:p>
          <a:p>
            <a:pPr indent="-228600">
              <a:lnSpc>
                <a:spcPct val="90000"/>
              </a:lnSpc>
              <a:spcAft>
                <a:spcPts val="600"/>
              </a:spcAft>
              <a:buFont typeface="Arial" panose="020B0604020202020204" pitchFamily="34" charset="0"/>
              <a:buChar char="•"/>
            </a:pPr>
            <a:endParaRPr lang="en-US" sz="1300"/>
          </a:p>
        </p:txBody>
      </p:sp>
      <p:sp>
        <p:nvSpPr>
          <p:cNvPr id="10" name="Rectangle 9">
            <a:extLst>
              <a:ext uri="{FF2B5EF4-FFF2-40B4-BE49-F238E27FC236}">
                <a16:creationId xmlns:a16="http://schemas.microsoft.com/office/drawing/2014/main" id="{EEBF1590-3B36-48EE-A89D-3B6F3CB256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C8F6C8C-AB5A-4548-942D-E3FD40ACB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0" name="Audio 59">
            <a:hlinkClick r:id="" action="ppaction://media"/>
            <a:extLst>
              <a:ext uri="{FF2B5EF4-FFF2-40B4-BE49-F238E27FC236}">
                <a16:creationId xmlns:a16="http://schemas.microsoft.com/office/drawing/2014/main" id="{CD6B629A-6245-BB6C-145C-F35539A52A7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527824672"/>
      </p:ext>
    </p:extLst>
  </p:cSld>
  <p:clrMapOvr>
    <a:masterClrMapping/>
  </p:clrMapOvr>
  <mc:AlternateContent xmlns:mc="http://schemas.openxmlformats.org/markup-compatibility/2006" xmlns:p14="http://schemas.microsoft.com/office/powerpoint/2010/main">
    <mc:Choice Requires="p14">
      <p:transition spd="slow" p14:dur="2000" advTm="27108"/>
    </mc:Choice>
    <mc:Fallback xmlns="">
      <p:transition spd="slow" advTm="271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0"/>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E00A340-C7D6-A034-0828-A9ABB804CAE3}"/>
              </a:ext>
            </a:extLst>
          </p:cNvPr>
          <p:cNvSpPr>
            <a:spLocks noGrp="1"/>
          </p:cNvSpPr>
          <p:nvPr>
            <p:ph type="ctrTitle"/>
          </p:nvPr>
        </p:nvSpPr>
        <p:spPr/>
        <p:txBody>
          <a:bodyPr>
            <a:normAutofit/>
          </a:bodyPr>
          <a:lstStyle/>
          <a:p>
            <a:r>
              <a:rPr lang="en-US" sz="4800" b="1">
                <a:effectLst>
                  <a:outerShdw blurRad="38100" dist="38100" dir="2700000" algn="tl">
                    <a:srgbClr val="000000">
                      <a:alpha val="43137"/>
                    </a:srgbClr>
                  </a:outerShdw>
                </a:effectLst>
              </a:rPr>
              <a:t>NOABDs Issued only by the County</a:t>
            </a:r>
          </a:p>
        </p:txBody>
      </p:sp>
      <p:cxnSp>
        <p:nvCxnSpPr>
          <p:cNvPr id="8" name="Straight Connector 7">
            <a:extLst>
              <a:ext uri="{FF2B5EF4-FFF2-40B4-BE49-F238E27FC236}">
                <a16:creationId xmlns:a16="http://schemas.microsoft.com/office/drawing/2014/main" id="{C0140210-EF3E-9938-FC2B-14201EA28C94}"/>
              </a:ext>
            </a:extLst>
          </p:cNvPr>
          <p:cNvCxnSpPr>
            <a:cxnSpLocks/>
          </p:cNvCxnSpPr>
          <p:nvPr/>
        </p:nvCxnSpPr>
        <p:spPr>
          <a:xfrm>
            <a:off x="361950" y="3086100"/>
            <a:ext cx="1785135" cy="0"/>
          </a:xfrm>
          <a:prstGeom prst="line">
            <a:avLst/>
          </a:prstGeom>
        </p:spPr>
        <p:style>
          <a:lnRef idx="1">
            <a:schemeClr val="accent4"/>
          </a:lnRef>
          <a:fillRef idx="0">
            <a:schemeClr val="accent4"/>
          </a:fillRef>
          <a:effectRef idx="0">
            <a:schemeClr val="accent4"/>
          </a:effectRef>
          <a:fontRef idx="minor">
            <a:schemeClr val="tx1"/>
          </a:fontRef>
        </p:style>
      </p:cxnSp>
      <p:cxnSp>
        <p:nvCxnSpPr>
          <p:cNvPr id="10" name="Straight Connector 9">
            <a:extLst>
              <a:ext uri="{FF2B5EF4-FFF2-40B4-BE49-F238E27FC236}">
                <a16:creationId xmlns:a16="http://schemas.microsoft.com/office/drawing/2014/main" id="{BC0FF45C-7BBE-8395-A012-A81F4B4F0544}"/>
              </a:ext>
            </a:extLst>
          </p:cNvPr>
          <p:cNvCxnSpPr>
            <a:cxnSpLocks/>
          </p:cNvCxnSpPr>
          <p:nvPr/>
        </p:nvCxnSpPr>
        <p:spPr>
          <a:xfrm>
            <a:off x="10119616" y="3086100"/>
            <a:ext cx="1500884" cy="0"/>
          </a:xfrm>
          <a:prstGeom prst="line">
            <a:avLst/>
          </a:prstGeom>
        </p:spPr>
        <p:style>
          <a:lnRef idx="1">
            <a:schemeClr val="accent1"/>
          </a:lnRef>
          <a:fillRef idx="0">
            <a:schemeClr val="accent1"/>
          </a:fillRef>
          <a:effectRef idx="0">
            <a:schemeClr val="accent1"/>
          </a:effectRef>
          <a:fontRef idx="minor">
            <a:schemeClr val="tx1"/>
          </a:fontRef>
        </p:style>
      </p:cxnSp>
      <p:pic>
        <p:nvPicPr>
          <p:cNvPr id="26" name="Audio 25">
            <a:hlinkClick r:id="" action="ppaction://media"/>
            <a:extLst>
              <a:ext uri="{FF2B5EF4-FFF2-40B4-BE49-F238E27FC236}">
                <a16:creationId xmlns:a16="http://schemas.microsoft.com/office/drawing/2014/main" id="{391EA476-14FB-ACF4-BE27-63C6F5F910E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456304045"/>
      </p:ext>
    </p:extLst>
  </p:cSld>
  <p:clrMapOvr>
    <a:masterClrMapping/>
  </p:clrMapOvr>
  <mc:AlternateContent xmlns:mc="http://schemas.openxmlformats.org/markup-compatibility/2006" xmlns:p14="http://schemas.microsoft.com/office/powerpoint/2010/main">
    <mc:Choice Requires="p14">
      <p:transition spd="slow" p14:dur="2000" advTm="6294"/>
    </mc:Choice>
    <mc:Fallback xmlns="">
      <p:transition spd="slow" advTm="62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79E27D9-03C7-44E2-9FF8-15D0C8506A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7930F47B-FE11-7D3F-18BF-E80321C77BB9}"/>
              </a:ext>
            </a:extLst>
          </p:cNvPr>
          <p:cNvSpPr txBox="1"/>
          <p:nvPr/>
        </p:nvSpPr>
        <p:spPr>
          <a:xfrm>
            <a:off x="1136397" y="-310060"/>
            <a:ext cx="9688296" cy="1642969"/>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4000" b="1" i="0" u="none" strike="noStrike" kern="1200" baseline="0">
                <a:solidFill>
                  <a:schemeClr val="tx1"/>
                </a:solidFill>
                <a:latin typeface="+mj-lt"/>
                <a:ea typeface="+mj-ea"/>
                <a:cs typeface="+mj-cs"/>
              </a:rPr>
              <a:t>NOABDS: </a:t>
            </a:r>
            <a:r>
              <a:rPr lang="en-US" sz="4000" b="1" i="0" u="none" strike="noStrike" kern="1200" baseline="0">
                <a:solidFill>
                  <a:srgbClr val="00B0F0"/>
                </a:solidFill>
                <a:latin typeface="+mj-lt"/>
                <a:ea typeface="+mj-ea"/>
                <a:cs typeface="+mj-cs"/>
              </a:rPr>
              <a:t>Issued by County Staff</a:t>
            </a:r>
          </a:p>
        </p:txBody>
      </p:sp>
      <p:sp>
        <p:nvSpPr>
          <p:cNvPr id="3" name="TextBox 2">
            <a:extLst>
              <a:ext uri="{FF2B5EF4-FFF2-40B4-BE49-F238E27FC236}">
                <a16:creationId xmlns:a16="http://schemas.microsoft.com/office/drawing/2014/main" id="{316AA9BB-3594-04F4-775B-175794CEF1EC}"/>
              </a:ext>
            </a:extLst>
          </p:cNvPr>
          <p:cNvSpPr txBox="1"/>
          <p:nvPr/>
        </p:nvSpPr>
        <p:spPr>
          <a:xfrm>
            <a:off x="928579" y="1808809"/>
            <a:ext cx="9688296" cy="3454358"/>
          </a:xfrm>
          <a:prstGeom prst="rect">
            <a:avLst/>
          </a:prstGeom>
        </p:spPr>
        <p:txBody>
          <a:bodyPr vert="horz" lIns="91440" tIns="45720" rIns="91440" bIns="45720" rtlCol="0" anchor="t">
            <a:normAutofit/>
          </a:bodyPr>
          <a:lstStyle/>
          <a:p>
            <a:pPr>
              <a:lnSpc>
                <a:spcPct val="90000"/>
              </a:lnSpc>
              <a:spcAft>
                <a:spcPts val="600"/>
              </a:spcAft>
            </a:pPr>
            <a:r>
              <a:rPr lang="en-US" sz="2200" b="1" i="0" u="none" strike="noStrike" baseline="0">
                <a:latin typeface="Calibri" panose="020F0502020204030204" pitchFamily="34" charset="0"/>
                <a:cs typeface="Calibri" panose="020F0502020204030204" pitchFamily="34" charset="0"/>
              </a:rPr>
              <a:t>Delay of processing authorizations </a:t>
            </a:r>
            <a:endParaRPr lang="en-US" b="1">
              <a:latin typeface="Calibri" panose="020F0502020204030204" pitchFamily="34" charset="0"/>
              <a:cs typeface="Calibri" panose="020F0502020204030204" pitchFamily="34" charset="0"/>
            </a:endParaRPr>
          </a:p>
          <a:p>
            <a:pPr marL="342900" indent="-228600">
              <a:lnSpc>
                <a:spcPct val="90000"/>
              </a:lnSpc>
              <a:spcAft>
                <a:spcPts val="600"/>
              </a:spcAft>
              <a:buFont typeface="Arial" panose="020B0604020202020204" pitchFamily="34" charset="0"/>
              <a:buChar char="•"/>
            </a:pPr>
            <a:r>
              <a:rPr lang="en-US" b="0" i="0" u="none" strike="noStrike" baseline="0">
                <a:latin typeface="Calibri" panose="020F0502020204030204" pitchFamily="34" charset="0"/>
                <a:cs typeface="Calibri" panose="020F0502020204030204" pitchFamily="34" charset="0"/>
              </a:rPr>
              <a:t>Used when the plan does not respond to a request for authorization of services within required timeframes.</a:t>
            </a:r>
            <a:endParaRPr lang="en-US">
              <a:latin typeface="Calibri" panose="020F0502020204030204" pitchFamily="34" charset="0"/>
              <a:cs typeface="Calibri" panose="020F0502020204030204" pitchFamily="34" charset="0"/>
            </a:endParaRPr>
          </a:p>
          <a:p>
            <a:pPr marL="342900" indent="-228600">
              <a:lnSpc>
                <a:spcPct val="90000"/>
              </a:lnSpc>
              <a:spcAft>
                <a:spcPts val="600"/>
              </a:spcAft>
              <a:buFont typeface="Arial" panose="020B0604020202020204" pitchFamily="34" charset="0"/>
              <a:buChar char="•"/>
            </a:pPr>
            <a:r>
              <a:rPr lang="en-US">
                <a:latin typeface="Calibri" panose="020F0502020204030204" pitchFamily="34" charset="0"/>
                <a:cs typeface="Calibri" panose="020F0502020204030204" pitchFamily="34" charset="0"/>
              </a:rPr>
              <a:t>D</a:t>
            </a:r>
            <a:r>
              <a:rPr lang="en-US" b="0" i="0" u="none" strike="noStrike" baseline="0">
                <a:latin typeface="Calibri" panose="020F0502020204030204" pitchFamily="34" charset="0"/>
                <a:cs typeface="Calibri" panose="020F0502020204030204" pitchFamily="34" charset="0"/>
              </a:rPr>
              <a:t>elay in processing a PROVIDER’s request for DMC-ODS services,</a:t>
            </a:r>
            <a:r>
              <a:rPr lang="en-US">
                <a:latin typeface="Calibri" panose="020F0502020204030204" pitchFamily="34" charset="0"/>
                <a:cs typeface="Calibri" panose="020F0502020204030204" pitchFamily="34" charset="0"/>
              </a:rPr>
              <a:t> including extensions due to a need for additional information from the beneficiary or provider</a:t>
            </a:r>
          </a:p>
          <a:p>
            <a:pPr marL="285750" indent="-228600">
              <a:lnSpc>
                <a:spcPct val="90000"/>
              </a:lnSpc>
              <a:spcAft>
                <a:spcPts val="600"/>
              </a:spcAft>
              <a:buFont typeface="Arial" panose="020B0604020202020204" pitchFamily="34" charset="0"/>
              <a:buChar char="•"/>
            </a:pPr>
            <a:r>
              <a:rPr lang="en-US">
                <a:latin typeface="Calibri" panose="020F0502020204030204" pitchFamily="34" charset="0"/>
                <a:cs typeface="Calibri" panose="020F0502020204030204" pitchFamily="34" charset="0"/>
              </a:rPr>
              <a:t> </a:t>
            </a:r>
            <a:r>
              <a:rPr lang="en-US" b="0" i="0" u="none" strike="noStrike" baseline="0">
                <a:latin typeface="Calibri" panose="020F0502020204030204" pitchFamily="34" charset="0"/>
                <a:cs typeface="Calibri" panose="020F0502020204030204" pitchFamily="34" charset="0"/>
              </a:rPr>
              <a:t>Delay Letter is </a:t>
            </a:r>
            <a:r>
              <a:rPr lang="en-US">
                <a:latin typeface="Calibri" panose="020F0502020204030204" pitchFamily="34" charset="0"/>
                <a:cs typeface="Calibri" panose="020F0502020204030204" pitchFamily="34" charset="0"/>
              </a:rPr>
              <a:t>issued in</a:t>
            </a:r>
            <a:r>
              <a:rPr lang="en-US" b="0" i="0" u="none" strike="noStrike" baseline="0">
                <a:latin typeface="Calibri" panose="020F0502020204030204" pitchFamily="34" charset="0"/>
                <a:cs typeface="Calibri" panose="020F0502020204030204" pitchFamily="34" charset="0"/>
              </a:rPr>
              <a:t> addition to any other required NOABD letters (Denial, Modify, etc.)</a:t>
            </a:r>
          </a:p>
          <a:p>
            <a:pPr indent="-228600">
              <a:lnSpc>
                <a:spcPct val="90000"/>
              </a:lnSpc>
              <a:spcAft>
                <a:spcPts val="600"/>
              </a:spcAft>
              <a:buFont typeface="Arial" panose="020B0604020202020204" pitchFamily="34" charset="0"/>
              <a:buChar char="•"/>
            </a:pPr>
            <a:endParaRPr lang="en-US" b="0" i="0" u="none" strike="noStrike" baseline="0">
              <a:latin typeface="Calibri" panose="020F0502020204030204" pitchFamily="34" charset="0"/>
              <a:cs typeface="Calibri" panose="020F0502020204030204" pitchFamily="34" charset="0"/>
            </a:endParaRPr>
          </a:p>
          <a:p>
            <a:pPr>
              <a:lnSpc>
                <a:spcPct val="90000"/>
              </a:lnSpc>
              <a:spcAft>
                <a:spcPts val="600"/>
              </a:spcAft>
            </a:pPr>
            <a:r>
              <a:rPr lang="en-US" sz="2200" b="1" i="0" u="none" strike="noStrike" baseline="0">
                <a:latin typeface="Calibri" panose="020F0502020204030204" pitchFamily="34" charset="0"/>
                <a:cs typeface="Calibri" panose="020F0502020204030204" pitchFamily="34" charset="0"/>
              </a:rPr>
              <a:t>Dispute of Financial Liability </a:t>
            </a:r>
            <a:endParaRPr lang="en-US" sz="2200" b="1">
              <a:latin typeface="Calibri" panose="020F0502020204030204" pitchFamily="34" charset="0"/>
              <a:cs typeface="Calibri" panose="020F0502020204030204" pitchFamily="34" charset="0"/>
            </a:endParaRPr>
          </a:p>
          <a:p>
            <a:pPr marL="342900" indent="-228600">
              <a:lnSpc>
                <a:spcPct val="90000"/>
              </a:lnSpc>
              <a:spcAft>
                <a:spcPts val="600"/>
              </a:spcAft>
              <a:buFont typeface="Arial" panose="020B0604020202020204" pitchFamily="34" charset="0"/>
              <a:buChar char="•"/>
            </a:pPr>
            <a:r>
              <a:rPr lang="en-US" b="0" i="0" u="none" strike="noStrike" baseline="0">
                <a:latin typeface="Calibri" panose="020F0502020204030204" pitchFamily="34" charset="0"/>
                <a:cs typeface="Calibri" panose="020F0502020204030204" pitchFamily="34" charset="0"/>
              </a:rPr>
              <a:t>Used </a:t>
            </a:r>
            <a:r>
              <a:rPr lang="en-US">
                <a:latin typeface="Calibri" panose="020F0502020204030204" pitchFamily="34" charset="0"/>
                <a:cs typeface="Calibri" panose="020F0502020204030204" pitchFamily="34" charset="0"/>
              </a:rPr>
              <a:t>w</a:t>
            </a:r>
            <a:r>
              <a:rPr lang="en-US" b="0" i="0" u="none" strike="noStrike" baseline="0">
                <a:latin typeface="Calibri" panose="020F0502020204030204" pitchFamily="34" charset="0"/>
                <a:cs typeface="Calibri" panose="020F0502020204030204" pitchFamily="34" charset="0"/>
              </a:rPr>
              <a:t>hen the Plan denies a beneficiary’s request to dispute financial liability, including cost-sharing and other beneficiary financial liabilities</a:t>
            </a:r>
          </a:p>
          <a:p>
            <a:pPr indent="-228600">
              <a:lnSpc>
                <a:spcPct val="90000"/>
              </a:lnSpc>
              <a:spcAft>
                <a:spcPts val="600"/>
              </a:spcAft>
              <a:buFont typeface="Arial" panose="020B0604020202020204" pitchFamily="34" charset="0"/>
              <a:buChar char="•"/>
            </a:pPr>
            <a:endParaRPr lang="en-US" sz="1400"/>
          </a:p>
        </p:txBody>
      </p:sp>
      <p:sp>
        <p:nvSpPr>
          <p:cNvPr id="10" name="Rectangle 9">
            <a:extLst>
              <a:ext uri="{FF2B5EF4-FFF2-40B4-BE49-F238E27FC236}">
                <a16:creationId xmlns:a16="http://schemas.microsoft.com/office/drawing/2014/main" id="{EEBF1590-3B36-48EE-A89D-3B6F3CB256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C8F6C8C-AB5A-4548-942D-E3FD40ACB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8" name="Audio 47">
            <a:hlinkClick r:id="" action="ppaction://media"/>
            <a:extLst>
              <a:ext uri="{FF2B5EF4-FFF2-40B4-BE49-F238E27FC236}">
                <a16:creationId xmlns:a16="http://schemas.microsoft.com/office/drawing/2014/main" id="{7B4E3227-3028-ED18-95DF-46327D11365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734429208"/>
      </p:ext>
    </p:extLst>
  </p:cSld>
  <p:clrMapOvr>
    <a:masterClrMapping/>
  </p:clrMapOvr>
  <mc:AlternateContent xmlns:mc="http://schemas.openxmlformats.org/markup-compatibility/2006" xmlns:p14="http://schemas.microsoft.com/office/powerpoint/2010/main">
    <mc:Choice Requires="p14">
      <p:transition spd="slow" p14:dur="2000" advTm="31042"/>
    </mc:Choice>
    <mc:Fallback xmlns="">
      <p:transition spd="slow" advTm="310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8"/>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79E27D9-03C7-44E2-9FF8-15D0C8506A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4874D154-35BC-1F58-90BE-4E6ABA41CF85}"/>
              </a:ext>
            </a:extLst>
          </p:cNvPr>
          <p:cNvSpPr txBox="1"/>
          <p:nvPr/>
        </p:nvSpPr>
        <p:spPr>
          <a:xfrm>
            <a:off x="1136397" y="-310060"/>
            <a:ext cx="9688296" cy="1642969"/>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4000" b="1" i="0" u="none" strike="noStrike" kern="1200" baseline="0">
                <a:solidFill>
                  <a:schemeClr val="tx1"/>
                </a:solidFill>
                <a:latin typeface="+mj-lt"/>
                <a:ea typeface="+mj-ea"/>
                <a:cs typeface="+mj-cs"/>
              </a:rPr>
              <a:t>NOABDS: </a:t>
            </a:r>
            <a:r>
              <a:rPr lang="en-US" sz="4000" b="1" i="0" u="none" strike="noStrike" kern="1200" baseline="0">
                <a:solidFill>
                  <a:srgbClr val="00B0F0"/>
                </a:solidFill>
                <a:latin typeface="+mj-lt"/>
                <a:ea typeface="+mj-ea"/>
                <a:cs typeface="+mj-cs"/>
              </a:rPr>
              <a:t>Issued by County Staff</a:t>
            </a:r>
          </a:p>
        </p:txBody>
      </p:sp>
      <p:sp>
        <p:nvSpPr>
          <p:cNvPr id="3" name="TextBox 2">
            <a:extLst>
              <a:ext uri="{FF2B5EF4-FFF2-40B4-BE49-F238E27FC236}">
                <a16:creationId xmlns:a16="http://schemas.microsoft.com/office/drawing/2014/main" id="{4E396F09-782C-6554-2A03-A729D2692E13}"/>
              </a:ext>
            </a:extLst>
          </p:cNvPr>
          <p:cNvSpPr txBox="1"/>
          <p:nvPr/>
        </p:nvSpPr>
        <p:spPr>
          <a:xfrm>
            <a:off x="997852" y="1701821"/>
            <a:ext cx="9688296" cy="4020106"/>
          </a:xfrm>
          <a:prstGeom prst="rect">
            <a:avLst/>
          </a:prstGeom>
        </p:spPr>
        <p:txBody>
          <a:bodyPr vert="horz" lIns="91440" tIns="45720" rIns="91440" bIns="45720" rtlCol="0" anchor="t">
            <a:normAutofit/>
          </a:bodyPr>
          <a:lstStyle/>
          <a:p>
            <a:pPr>
              <a:lnSpc>
                <a:spcPct val="90000"/>
              </a:lnSpc>
              <a:spcAft>
                <a:spcPts val="600"/>
              </a:spcAft>
            </a:pPr>
            <a:endParaRPr lang="en-US" sz="2200" b="1">
              <a:latin typeface="Calibri" panose="020F0502020204030204" pitchFamily="34" charset="0"/>
              <a:cs typeface="Calibri" panose="020F0502020204030204" pitchFamily="34" charset="0"/>
            </a:endParaRPr>
          </a:p>
          <a:p>
            <a:pPr>
              <a:lnSpc>
                <a:spcPct val="90000"/>
              </a:lnSpc>
              <a:spcAft>
                <a:spcPts val="600"/>
              </a:spcAft>
            </a:pPr>
            <a:r>
              <a:rPr lang="en-US" sz="2200" b="1">
                <a:latin typeface="Calibri" panose="020F0502020204030204" pitchFamily="34" charset="0"/>
                <a:cs typeface="Calibri" panose="020F0502020204030204" pitchFamily="34" charset="0"/>
              </a:rPr>
              <a:t>T</a:t>
            </a:r>
            <a:r>
              <a:rPr lang="en-US" sz="2200" b="1" i="0" u="none" strike="noStrike" baseline="0">
                <a:latin typeface="Calibri" panose="020F0502020204030204" pitchFamily="34" charset="0"/>
                <a:cs typeface="Calibri" panose="020F0502020204030204" pitchFamily="34" charset="0"/>
              </a:rPr>
              <a:t>imely Response to Grievances &amp; Appeals</a:t>
            </a:r>
          </a:p>
          <a:p>
            <a:pPr marL="342900" indent="-228600">
              <a:lnSpc>
                <a:spcPct val="90000"/>
              </a:lnSpc>
              <a:spcAft>
                <a:spcPts val="600"/>
              </a:spcAft>
              <a:buFont typeface="Arial" panose="020B0604020202020204" pitchFamily="34" charset="0"/>
              <a:buChar char="•"/>
            </a:pPr>
            <a:r>
              <a:rPr lang="en-US">
                <a:latin typeface="Calibri" panose="020F0502020204030204" pitchFamily="34" charset="0"/>
                <a:cs typeface="Calibri" panose="020F0502020204030204" pitchFamily="34" charset="0"/>
              </a:rPr>
              <a:t>Used when BHP fails to act within the required timeframes for standard resolution of grievances and appeals, or within the required timeframe for the resolution of an expedited appeal.</a:t>
            </a:r>
            <a:endParaRPr lang="en-US" i="0" u="none" strike="noStrike" baseline="0">
              <a:latin typeface="Calibri" panose="020F0502020204030204" pitchFamily="34" charset="0"/>
              <a:cs typeface="Calibri" panose="020F0502020204030204" pitchFamily="34" charset="0"/>
            </a:endParaRPr>
          </a:p>
          <a:p>
            <a:pPr indent="-228600">
              <a:lnSpc>
                <a:spcPct val="90000"/>
              </a:lnSpc>
              <a:spcAft>
                <a:spcPts val="600"/>
              </a:spcAft>
              <a:buFont typeface="Arial" panose="020B0604020202020204" pitchFamily="34" charset="0"/>
              <a:buChar char="•"/>
            </a:pPr>
            <a:endParaRPr lang="en-US" sz="1600" i="0" u="none" strike="noStrike" baseline="0">
              <a:latin typeface="Calibri" panose="020F0502020204030204" pitchFamily="34" charset="0"/>
              <a:cs typeface="Calibri" panose="020F0502020204030204" pitchFamily="34" charset="0"/>
            </a:endParaRPr>
          </a:p>
          <a:p>
            <a:pPr>
              <a:lnSpc>
                <a:spcPct val="90000"/>
              </a:lnSpc>
              <a:spcAft>
                <a:spcPts val="600"/>
              </a:spcAft>
            </a:pPr>
            <a:r>
              <a:rPr lang="en-US" sz="2200" b="1">
                <a:latin typeface="Calibri" panose="020F0502020204030204" pitchFamily="34" charset="0"/>
                <a:cs typeface="Calibri" panose="020F0502020204030204" pitchFamily="34" charset="0"/>
              </a:rPr>
              <a:t>Payment Denial</a:t>
            </a:r>
            <a:r>
              <a:rPr lang="en-US" sz="2200" b="1" i="0" u="none" strike="noStrike" baseline="0">
                <a:latin typeface="Calibri" panose="020F0502020204030204" pitchFamily="34" charset="0"/>
                <a:cs typeface="Calibri" panose="020F0502020204030204" pitchFamily="34" charset="0"/>
              </a:rPr>
              <a:t> </a:t>
            </a:r>
          </a:p>
          <a:p>
            <a:pPr marL="342900" indent="-228600">
              <a:lnSpc>
                <a:spcPct val="90000"/>
              </a:lnSpc>
              <a:spcAft>
                <a:spcPts val="600"/>
              </a:spcAft>
              <a:buFont typeface="Arial" panose="020B0604020202020204" pitchFamily="34" charset="0"/>
              <a:buChar char="•"/>
            </a:pPr>
            <a:r>
              <a:rPr lang="en-US">
                <a:latin typeface="Calibri" panose="020F0502020204030204" pitchFamily="34" charset="0"/>
                <a:cs typeface="Calibri" panose="020F0502020204030204" pitchFamily="34" charset="0"/>
              </a:rPr>
              <a:t>This template is given when BHS denies for any reason, in whole or in part, a payment for a service already received by the member.</a:t>
            </a:r>
          </a:p>
          <a:p>
            <a:pPr indent="-228600">
              <a:lnSpc>
                <a:spcPct val="90000"/>
              </a:lnSpc>
              <a:spcAft>
                <a:spcPts val="600"/>
              </a:spcAft>
              <a:buFont typeface="Arial" panose="020B0604020202020204" pitchFamily="34" charset="0"/>
              <a:buChar char="•"/>
            </a:pPr>
            <a:endParaRPr lang="en-US" sz="1600"/>
          </a:p>
        </p:txBody>
      </p:sp>
      <p:sp>
        <p:nvSpPr>
          <p:cNvPr id="11" name="Rectangle 10">
            <a:extLst>
              <a:ext uri="{FF2B5EF4-FFF2-40B4-BE49-F238E27FC236}">
                <a16:creationId xmlns:a16="http://schemas.microsoft.com/office/drawing/2014/main" id="{EEBF1590-3B36-48EE-A89D-3B6F3CB256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C8F6C8C-AB5A-4548-942D-E3FD40ACB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8" name="Audio 67">
            <a:hlinkClick r:id="" action="ppaction://media"/>
            <a:extLst>
              <a:ext uri="{FF2B5EF4-FFF2-40B4-BE49-F238E27FC236}">
                <a16:creationId xmlns:a16="http://schemas.microsoft.com/office/drawing/2014/main" id="{A4362B9B-D504-AD19-A6E1-B2570390174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53335666"/>
      </p:ext>
    </p:extLst>
  </p:cSld>
  <p:clrMapOvr>
    <a:masterClrMapping/>
  </p:clrMapOvr>
  <mc:AlternateContent xmlns:mc="http://schemas.openxmlformats.org/markup-compatibility/2006" xmlns:p14="http://schemas.microsoft.com/office/powerpoint/2010/main">
    <mc:Choice Requires="p14">
      <p:transition spd="slow" p14:dur="2000" advTm="24680"/>
    </mc:Choice>
    <mc:Fallback xmlns="">
      <p:transition spd="slow" advTm="246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8"/>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F6DFAD-9B35-B6B1-CE3A-5AACB94C3D48}"/>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B0BB4A88-6BEC-8CDA-7958-38B70C64BA57}"/>
              </a:ext>
            </a:extLst>
          </p:cNvPr>
          <p:cNvSpPr>
            <a:spLocks noGrp="1"/>
          </p:cNvSpPr>
          <p:nvPr>
            <p:ph type="ctrTitle"/>
          </p:nvPr>
        </p:nvSpPr>
        <p:spPr/>
        <p:txBody>
          <a:bodyPr>
            <a:normAutofit/>
          </a:bodyPr>
          <a:lstStyle/>
          <a:p>
            <a:r>
              <a:rPr lang="en-US" sz="4800" b="1">
                <a:effectLst>
                  <a:outerShdw blurRad="38100" dist="38100" dir="2700000" algn="tl">
                    <a:srgbClr val="000000">
                      <a:alpha val="43137"/>
                    </a:srgbClr>
                  </a:outerShdw>
                </a:effectLst>
              </a:rPr>
              <a:t>Resources</a:t>
            </a:r>
          </a:p>
        </p:txBody>
      </p:sp>
      <p:cxnSp>
        <p:nvCxnSpPr>
          <p:cNvPr id="8" name="Straight Connector 7">
            <a:extLst>
              <a:ext uri="{FF2B5EF4-FFF2-40B4-BE49-F238E27FC236}">
                <a16:creationId xmlns:a16="http://schemas.microsoft.com/office/drawing/2014/main" id="{464552C8-307F-BDDF-0378-6BB1CEF64D5F}"/>
              </a:ext>
            </a:extLst>
          </p:cNvPr>
          <p:cNvCxnSpPr>
            <a:cxnSpLocks/>
          </p:cNvCxnSpPr>
          <p:nvPr/>
        </p:nvCxnSpPr>
        <p:spPr>
          <a:xfrm>
            <a:off x="361950" y="3086100"/>
            <a:ext cx="3829050" cy="0"/>
          </a:xfrm>
          <a:prstGeom prst="line">
            <a:avLst/>
          </a:prstGeom>
        </p:spPr>
        <p:style>
          <a:lnRef idx="1">
            <a:schemeClr val="accent4"/>
          </a:lnRef>
          <a:fillRef idx="0">
            <a:schemeClr val="accent4"/>
          </a:fillRef>
          <a:effectRef idx="0">
            <a:schemeClr val="accent4"/>
          </a:effectRef>
          <a:fontRef idx="minor">
            <a:schemeClr val="tx1"/>
          </a:fontRef>
        </p:style>
      </p:cxnSp>
      <p:cxnSp>
        <p:nvCxnSpPr>
          <p:cNvPr id="10" name="Straight Connector 9">
            <a:extLst>
              <a:ext uri="{FF2B5EF4-FFF2-40B4-BE49-F238E27FC236}">
                <a16:creationId xmlns:a16="http://schemas.microsoft.com/office/drawing/2014/main" id="{E10E2D6A-BFBD-EE51-C442-FF69615A0A5F}"/>
              </a:ext>
            </a:extLst>
          </p:cNvPr>
          <p:cNvCxnSpPr>
            <a:cxnSpLocks/>
          </p:cNvCxnSpPr>
          <p:nvPr/>
        </p:nvCxnSpPr>
        <p:spPr>
          <a:xfrm>
            <a:off x="7670800" y="3086100"/>
            <a:ext cx="3949700" cy="0"/>
          </a:xfrm>
          <a:prstGeom prst="line">
            <a:avLst/>
          </a:prstGeom>
        </p:spPr>
        <p:style>
          <a:lnRef idx="1">
            <a:schemeClr val="accent1"/>
          </a:lnRef>
          <a:fillRef idx="0">
            <a:schemeClr val="accent1"/>
          </a:fillRef>
          <a:effectRef idx="0">
            <a:schemeClr val="accent1"/>
          </a:effectRef>
          <a:fontRef idx="minor">
            <a:schemeClr val="tx1"/>
          </a:fontRef>
        </p:style>
      </p:cxnSp>
      <p:pic>
        <p:nvPicPr>
          <p:cNvPr id="26" name="Audio 25">
            <a:hlinkClick r:id="" action="ppaction://media"/>
            <a:extLst>
              <a:ext uri="{FF2B5EF4-FFF2-40B4-BE49-F238E27FC236}">
                <a16:creationId xmlns:a16="http://schemas.microsoft.com/office/drawing/2014/main" id="{1C9C78BF-ABA9-6A2D-6560-523DA4482ED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435057845"/>
      </p:ext>
    </p:extLst>
  </p:cSld>
  <p:clrMapOvr>
    <a:masterClrMapping/>
  </p:clrMapOvr>
  <mc:AlternateContent xmlns:mc="http://schemas.openxmlformats.org/markup-compatibility/2006" xmlns:p14="http://schemas.microsoft.com/office/powerpoint/2010/main">
    <mc:Choice Requires="p14">
      <p:transition spd="slow" p14:dur="2000" advTm="3722"/>
    </mc:Choice>
    <mc:Fallback xmlns="">
      <p:transition spd="slow" advTm="37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6"/>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79E27D9-03C7-44E2-9FF8-15D0C8506A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61959049-04B4-DDB2-EAF4-CE94B05AAA24}"/>
              </a:ext>
            </a:extLst>
          </p:cNvPr>
          <p:cNvSpPr txBox="1"/>
          <p:nvPr/>
        </p:nvSpPr>
        <p:spPr>
          <a:xfrm>
            <a:off x="1108688" y="1676035"/>
            <a:ext cx="10362876" cy="3454358"/>
          </a:xfrm>
          <a:prstGeom prst="rect">
            <a:avLst/>
          </a:prstGeom>
        </p:spPr>
        <p:txBody>
          <a:bodyPr vert="horz" lIns="91440" tIns="45720" rIns="91440" bIns="45720" rtlCol="0" anchor="t">
            <a:normAutofit fontScale="85000" lnSpcReduction="10000"/>
          </a:bodyPr>
          <a:lstStyle/>
          <a:p>
            <a:pPr indent="-228600">
              <a:lnSpc>
                <a:spcPct val="90000"/>
              </a:lnSpc>
              <a:spcAft>
                <a:spcPts val="600"/>
              </a:spcAft>
              <a:buFont typeface="Arial" panose="020B0604020202020204" pitchFamily="34" charset="0"/>
              <a:buChar char="•"/>
            </a:pPr>
            <a:endParaRPr lang="en-US" sz="1300" dirty="0"/>
          </a:p>
          <a:p>
            <a:pPr indent="-228600">
              <a:lnSpc>
                <a:spcPct val="90000"/>
              </a:lnSpc>
              <a:spcAft>
                <a:spcPts val="600"/>
              </a:spcAft>
              <a:buFont typeface="Arial" panose="020B0604020202020204" pitchFamily="34" charset="0"/>
              <a:buChar char="•"/>
            </a:pPr>
            <a:r>
              <a:rPr lang="en-US" sz="2000" b="1" dirty="0"/>
              <a:t>NOABD forms</a:t>
            </a:r>
            <a:r>
              <a:rPr lang="en-US" sz="2000" dirty="0"/>
              <a:t>: </a:t>
            </a:r>
            <a:r>
              <a:rPr lang="en-US" sz="2000" dirty="0">
                <a:hlinkClick r:id="rId4"/>
              </a:rPr>
              <a:t>County of Sonoma Forms and Materials page</a:t>
            </a:r>
            <a:endParaRPr lang="en-US" sz="2000" dirty="0"/>
          </a:p>
          <a:p>
            <a:pPr indent="-228600">
              <a:lnSpc>
                <a:spcPct val="90000"/>
              </a:lnSpc>
              <a:spcAft>
                <a:spcPts val="600"/>
              </a:spcAft>
              <a:buFont typeface="Arial" panose="020B0604020202020204" pitchFamily="34" charset="0"/>
              <a:buChar char="•"/>
            </a:pPr>
            <a:endParaRPr lang="en-US" sz="2000" i="1" dirty="0"/>
          </a:p>
          <a:p>
            <a:pPr indent="-228600">
              <a:lnSpc>
                <a:spcPct val="90000"/>
              </a:lnSpc>
              <a:spcAft>
                <a:spcPts val="600"/>
              </a:spcAft>
              <a:buFont typeface="Arial" panose="020B0604020202020204" pitchFamily="34" charset="0"/>
              <a:buChar char="•"/>
            </a:pPr>
            <a:r>
              <a:rPr lang="en-US" sz="2000" b="1" dirty="0"/>
              <a:t>NOABD BHD Policy and Procedure</a:t>
            </a:r>
            <a:r>
              <a:rPr lang="en-US" sz="2000" dirty="0"/>
              <a:t>: </a:t>
            </a:r>
            <a:r>
              <a:rPr lang="en-US" sz="2000" dirty="0">
                <a:hlinkClick r:id="rId5"/>
              </a:rPr>
              <a:t>7.1.4 Appeals and Notice of Adverse Benefit Determinations </a:t>
            </a:r>
            <a:endParaRPr lang="en-US" sz="2000" dirty="0"/>
          </a:p>
          <a:p>
            <a:pPr indent="-228600">
              <a:lnSpc>
                <a:spcPct val="90000"/>
              </a:lnSpc>
              <a:spcAft>
                <a:spcPts val="600"/>
              </a:spcAft>
              <a:buFont typeface="Arial" panose="020B0604020202020204" pitchFamily="34" charset="0"/>
              <a:buChar char="•"/>
            </a:pPr>
            <a:endParaRPr lang="en-US" sz="2000" dirty="0"/>
          </a:p>
          <a:p>
            <a:pPr indent="-228600">
              <a:lnSpc>
                <a:spcPct val="90000"/>
              </a:lnSpc>
              <a:spcAft>
                <a:spcPts val="600"/>
              </a:spcAft>
              <a:buFont typeface="Arial" panose="020B0604020202020204" pitchFamily="34" charset="0"/>
              <a:buChar char="•"/>
            </a:pPr>
            <a:r>
              <a:rPr lang="en-US" sz="2000" b="1" dirty="0"/>
              <a:t>SmartCare scan and upload guide</a:t>
            </a:r>
            <a:r>
              <a:rPr lang="en-US" sz="2000" dirty="0"/>
              <a:t>: </a:t>
            </a:r>
            <a:r>
              <a:rPr lang="en-US" sz="2000" dirty="0">
                <a:hlinkClick r:id="rId6"/>
              </a:rPr>
              <a:t>CalMHSA How to Scan or Upload Documents into the Client’s Record</a:t>
            </a:r>
            <a:endParaRPr lang="en-US" sz="2000" dirty="0"/>
          </a:p>
          <a:p>
            <a:pPr marL="0" indent="-228600">
              <a:lnSpc>
                <a:spcPct val="90000"/>
              </a:lnSpc>
              <a:spcAft>
                <a:spcPts val="600"/>
              </a:spcAft>
              <a:buFont typeface="Arial" panose="020B0604020202020204" pitchFamily="34" charset="0"/>
              <a:buChar char="•"/>
            </a:pPr>
            <a:endParaRPr lang="en-US" sz="2000" dirty="0"/>
          </a:p>
          <a:p>
            <a:pPr marL="0" indent="-228600">
              <a:lnSpc>
                <a:spcPct val="90000"/>
              </a:lnSpc>
              <a:spcAft>
                <a:spcPts val="600"/>
              </a:spcAft>
              <a:buFont typeface="Arial" panose="020B0604020202020204" pitchFamily="34" charset="0"/>
              <a:buChar char="•"/>
            </a:pPr>
            <a:r>
              <a:rPr lang="en-US" sz="2000" b="1" dirty="0"/>
              <a:t>Questions related to NOABDs please contact either:</a:t>
            </a:r>
          </a:p>
          <a:p>
            <a:pPr marL="0" indent="-228600">
              <a:lnSpc>
                <a:spcPct val="90000"/>
              </a:lnSpc>
              <a:spcAft>
                <a:spcPts val="600"/>
              </a:spcAft>
              <a:buFont typeface="Arial" panose="020B0604020202020204" pitchFamily="34" charset="0"/>
              <a:buChar char="•"/>
            </a:pPr>
            <a:endParaRPr lang="en-US" sz="2000" b="1" dirty="0"/>
          </a:p>
          <a:p>
            <a:pPr marL="0" indent="-228600">
              <a:lnSpc>
                <a:spcPct val="90000"/>
              </a:lnSpc>
              <a:spcAft>
                <a:spcPts val="600"/>
              </a:spcAft>
              <a:buFont typeface="Arial" panose="020B0604020202020204" pitchFamily="34" charset="0"/>
              <a:buChar char="•"/>
            </a:pPr>
            <a:r>
              <a:rPr lang="en-US" sz="2000" dirty="0"/>
              <a:t>Jeremiah Watts: </a:t>
            </a:r>
            <a:r>
              <a:rPr lang="en-US" sz="2000" dirty="0" err="1"/>
              <a:t>Jeremiah.Watts@sonomacounty.gov</a:t>
            </a:r>
            <a:endParaRPr lang="en-US" sz="2000" dirty="0"/>
          </a:p>
          <a:p>
            <a:pPr marL="0" indent="-228600">
              <a:lnSpc>
                <a:spcPct val="90000"/>
              </a:lnSpc>
              <a:spcAft>
                <a:spcPts val="600"/>
              </a:spcAft>
              <a:buFont typeface="Arial" panose="020B0604020202020204" pitchFamily="34" charset="0"/>
              <a:buChar char="•"/>
            </a:pPr>
            <a:endParaRPr lang="en-US" sz="2000" dirty="0"/>
          </a:p>
          <a:p>
            <a:pPr marL="0" indent="-228600">
              <a:lnSpc>
                <a:spcPct val="90000"/>
              </a:lnSpc>
              <a:spcAft>
                <a:spcPts val="600"/>
              </a:spcAft>
              <a:buFont typeface="Arial" panose="020B0604020202020204" pitchFamily="34" charset="0"/>
              <a:buChar char="•"/>
            </a:pPr>
            <a:r>
              <a:rPr lang="en-US" sz="2000" dirty="0"/>
              <a:t>Trisha Sheldon: </a:t>
            </a:r>
            <a:r>
              <a:rPr lang="en-US" sz="2000" dirty="0" err="1"/>
              <a:t>Trisha.Sheldon@sonomacounty.gov</a:t>
            </a:r>
            <a:endParaRPr lang="en-US" sz="2000" dirty="0"/>
          </a:p>
          <a:p>
            <a:pPr marL="0" indent="-228600">
              <a:lnSpc>
                <a:spcPct val="90000"/>
              </a:lnSpc>
              <a:spcAft>
                <a:spcPts val="600"/>
              </a:spcAft>
              <a:buFont typeface="Arial" panose="020B0604020202020204" pitchFamily="34" charset="0"/>
              <a:buChar char="•"/>
            </a:pPr>
            <a:endParaRPr lang="en-US" sz="1300" dirty="0"/>
          </a:p>
        </p:txBody>
      </p:sp>
      <p:sp>
        <p:nvSpPr>
          <p:cNvPr id="10" name="Rectangle 9">
            <a:extLst>
              <a:ext uri="{FF2B5EF4-FFF2-40B4-BE49-F238E27FC236}">
                <a16:creationId xmlns:a16="http://schemas.microsoft.com/office/drawing/2014/main" id="{EEBF1590-3B36-48EE-A89D-3B6F3CB256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C8F6C8C-AB5A-4548-942D-E3FD40ACB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2B7A0A92-385E-3406-2AC2-07B7111476EA}"/>
              </a:ext>
            </a:extLst>
          </p:cNvPr>
          <p:cNvSpPr txBox="1"/>
          <p:nvPr/>
        </p:nvSpPr>
        <p:spPr>
          <a:xfrm>
            <a:off x="3643746" y="730531"/>
            <a:ext cx="3713017" cy="594137"/>
          </a:xfrm>
          <a:prstGeom prst="rect">
            <a:avLst/>
          </a:prstGeom>
          <a:noFill/>
        </p:spPr>
        <p:txBody>
          <a:bodyPr wrap="square" rtlCol="0">
            <a:spAutoFit/>
          </a:bodyPr>
          <a:lstStyle/>
          <a:p>
            <a:pPr algn="ctr">
              <a:lnSpc>
                <a:spcPct val="90000"/>
              </a:lnSpc>
              <a:spcAft>
                <a:spcPts val="600"/>
              </a:spcAft>
            </a:pPr>
            <a:r>
              <a:rPr lang="en-US" sz="3600" b="1"/>
              <a:t>Resources</a:t>
            </a:r>
          </a:p>
        </p:txBody>
      </p:sp>
      <p:pic>
        <p:nvPicPr>
          <p:cNvPr id="30" name="Audio 29">
            <a:hlinkClick r:id="" action="ppaction://media"/>
            <a:extLst>
              <a:ext uri="{FF2B5EF4-FFF2-40B4-BE49-F238E27FC236}">
                <a16:creationId xmlns:a16="http://schemas.microsoft.com/office/drawing/2014/main" id="{EDBAACB6-CE44-E6C5-311C-A38723136693}"/>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55976086"/>
      </p:ext>
    </p:extLst>
  </p:cSld>
  <p:clrMapOvr>
    <a:masterClrMapping/>
  </p:clrMapOvr>
  <mc:AlternateContent xmlns:mc="http://schemas.openxmlformats.org/markup-compatibility/2006" xmlns:p14="http://schemas.microsoft.com/office/powerpoint/2010/main">
    <mc:Choice Requires="p14">
      <p:transition spd="slow" p14:dur="2000" advTm="40764"/>
    </mc:Choice>
    <mc:Fallback xmlns="">
      <p:transition spd="slow" advTm="407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0"/>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E00A340-C7D6-A034-0828-A9ABB804CAE3}"/>
              </a:ext>
            </a:extLst>
          </p:cNvPr>
          <p:cNvSpPr>
            <a:spLocks noGrp="1"/>
          </p:cNvSpPr>
          <p:nvPr>
            <p:ph type="ctrTitle"/>
          </p:nvPr>
        </p:nvSpPr>
        <p:spPr>
          <a:xfrm>
            <a:off x="1266825" y="1122363"/>
            <a:ext cx="9144000" cy="2387600"/>
          </a:xfrm>
        </p:spPr>
        <p:txBody>
          <a:bodyPr/>
          <a:lstStyle/>
          <a:p>
            <a:r>
              <a:rPr lang="en-US" b="1">
                <a:effectLst>
                  <a:outerShdw blurRad="38100" dist="38100" dir="2700000" algn="tl">
                    <a:srgbClr val="000000">
                      <a:alpha val="43137"/>
                    </a:srgbClr>
                  </a:outerShdw>
                </a:effectLst>
              </a:rPr>
              <a:t>NOABDs</a:t>
            </a:r>
          </a:p>
        </p:txBody>
      </p:sp>
      <p:cxnSp>
        <p:nvCxnSpPr>
          <p:cNvPr id="8" name="Straight Connector 7">
            <a:extLst>
              <a:ext uri="{FF2B5EF4-FFF2-40B4-BE49-F238E27FC236}">
                <a16:creationId xmlns:a16="http://schemas.microsoft.com/office/drawing/2014/main" id="{C0140210-EF3E-9938-FC2B-14201EA28C94}"/>
              </a:ext>
            </a:extLst>
          </p:cNvPr>
          <p:cNvCxnSpPr>
            <a:cxnSpLocks/>
          </p:cNvCxnSpPr>
          <p:nvPr/>
        </p:nvCxnSpPr>
        <p:spPr>
          <a:xfrm>
            <a:off x="361950" y="3086100"/>
            <a:ext cx="2581275"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10" name="Straight Connector 9">
            <a:extLst>
              <a:ext uri="{FF2B5EF4-FFF2-40B4-BE49-F238E27FC236}">
                <a16:creationId xmlns:a16="http://schemas.microsoft.com/office/drawing/2014/main" id="{BC0FF45C-7BBE-8395-A012-A81F4B4F0544}"/>
              </a:ext>
            </a:extLst>
          </p:cNvPr>
          <p:cNvCxnSpPr>
            <a:cxnSpLocks/>
          </p:cNvCxnSpPr>
          <p:nvPr/>
        </p:nvCxnSpPr>
        <p:spPr>
          <a:xfrm>
            <a:off x="8743950" y="3086100"/>
            <a:ext cx="2876550" cy="0"/>
          </a:xfrm>
          <a:prstGeom prst="line">
            <a:avLst/>
          </a:prstGeom>
        </p:spPr>
        <p:style>
          <a:lnRef idx="1">
            <a:schemeClr val="accent1"/>
          </a:lnRef>
          <a:fillRef idx="0">
            <a:schemeClr val="accent1"/>
          </a:fillRef>
          <a:effectRef idx="0">
            <a:schemeClr val="accent1"/>
          </a:effectRef>
          <a:fontRef idx="minor">
            <a:schemeClr val="tx1"/>
          </a:fontRef>
        </p:style>
      </p:cxnSp>
      <p:pic>
        <p:nvPicPr>
          <p:cNvPr id="43" name="Audio 42">
            <a:hlinkClick r:id="" action="ppaction://media"/>
            <a:extLst>
              <a:ext uri="{FF2B5EF4-FFF2-40B4-BE49-F238E27FC236}">
                <a16:creationId xmlns:a16="http://schemas.microsoft.com/office/drawing/2014/main" id="{D3920385-B2D5-734E-4497-BAD9C715193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202972206"/>
      </p:ext>
    </p:extLst>
  </p:cSld>
  <p:clrMapOvr>
    <a:masterClrMapping/>
  </p:clrMapOvr>
  <mc:AlternateContent xmlns:mc="http://schemas.openxmlformats.org/markup-compatibility/2006" xmlns:p14="http://schemas.microsoft.com/office/powerpoint/2010/main">
    <mc:Choice Requires="p14">
      <p:transition spd="slow" p14:dur="2000" advTm="2564"/>
    </mc:Choice>
    <mc:Fallback xmlns="">
      <p:transition spd="slow" advTm="25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79E27D9-03C7-44E2-9FF8-15D0C8506A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CF66B08-C9F5-2855-35EB-201F1777FC66}"/>
              </a:ext>
            </a:extLst>
          </p:cNvPr>
          <p:cNvSpPr>
            <a:spLocks noGrp="1"/>
          </p:cNvSpPr>
          <p:nvPr>
            <p:ph type="title"/>
          </p:nvPr>
        </p:nvSpPr>
        <p:spPr>
          <a:xfrm>
            <a:off x="1136397" y="-433765"/>
            <a:ext cx="9688296" cy="1642969"/>
          </a:xfrm>
        </p:spPr>
        <p:txBody>
          <a:bodyPr anchor="b">
            <a:normAutofit/>
          </a:bodyPr>
          <a:lstStyle/>
          <a:p>
            <a:pPr algn="ctr"/>
            <a:r>
              <a:rPr lang="en-US" sz="4000" b="1">
                <a:latin typeface="+mn-lt"/>
              </a:rPr>
              <a:t>NOABDS</a:t>
            </a:r>
          </a:p>
        </p:txBody>
      </p:sp>
      <p:sp>
        <p:nvSpPr>
          <p:cNvPr id="3" name="Content Placeholder 2">
            <a:extLst>
              <a:ext uri="{FF2B5EF4-FFF2-40B4-BE49-F238E27FC236}">
                <a16:creationId xmlns:a16="http://schemas.microsoft.com/office/drawing/2014/main" id="{9A0337E9-30F4-EF06-1B5A-FCBAB4C54232}"/>
              </a:ext>
            </a:extLst>
          </p:cNvPr>
          <p:cNvSpPr>
            <a:spLocks noGrp="1"/>
          </p:cNvSpPr>
          <p:nvPr>
            <p:ph idx="1"/>
          </p:nvPr>
        </p:nvSpPr>
        <p:spPr>
          <a:xfrm>
            <a:off x="1136397" y="1473221"/>
            <a:ext cx="9688296" cy="4248706"/>
          </a:xfrm>
        </p:spPr>
        <p:txBody>
          <a:bodyPr vert="horz" lIns="91440" tIns="45720" rIns="91440" bIns="45720" rtlCol="0" anchor="t">
            <a:normAutofit/>
          </a:bodyPr>
          <a:lstStyle/>
          <a:p>
            <a:pPr marL="0" indent="0">
              <a:buNone/>
            </a:pPr>
            <a:r>
              <a:rPr lang="en-US" sz="1900" b="1" i="0" u="none" strike="noStrike" baseline="0">
                <a:latin typeface="Calibri-Light"/>
              </a:rPr>
              <a:t>What is a NOABD?</a:t>
            </a:r>
            <a:r>
              <a:rPr lang="en-US" sz="1900">
                <a:latin typeface="Calibri-Light"/>
              </a:rPr>
              <a:t> </a:t>
            </a:r>
            <a:endParaRPr lang="en-US" sz="1900">
              <a:latin typeface="Calibri"/>
              <a:cs typeface="Calibri"/>
            </a:endParaRPr>
          </a:p>
          <a:p>
            <a:r>
              <a:rPr lang="en-US" sz="1900">
                <a:latin typeface="Calibri"/>
                <a:cs typeface="Calibri"/>
              </a:rPr>
              <a:t>A NOABD is a Notice of Adverse Benefit Determination.</a:t>
            </a:r>
            <a:endParaRPr lang="en-US" sz="1900" i="0" u="none" baseline="0">
              <a:latin typeface="Calibri" panose="020F0502020204030204" pitchFamily="34" charset="0"/>
              <a:cs typeface="Calibri"/>
            </a:endParaRPr>
          </a:p>
          <a:p>
            <a:r>
              <a:rPr lang="en-US" sz="1900">
                <a:latin typeface="Calibri"/>
                <a:cs typeface="Calibri"/>
              </a:rPr>
              <a:t>A NOABD is issued when a Medi-Cal beneficiary’s services have been denied, terminated, and/or significantly altered.</a:t>
            </a:r>
            <a:r>
              <a:rPr lang="en-US" sz="1900" b="1">
                <a:latin typeface="Calibri"/>
                <a:cs typeface="Calibri"/>
              </a:rPr>
              <a:t> </a:t>
            </a:r>
          </a:p>
          <a:p>
            <a:pPr marL="0" indent="0">
              <a:buNone/>
            </a:pPr>
            <a:endParaRPr lang="en-US" sz="1900" b="1">
              <a:latin typeface="Calibri"/>
              <a:cs typeface="Calibri"/>
            </a:endParaRPr>
          </a:p>
          <a:p>
            <a:pPr marL="0" indent="0">
              <a:buNone/>
            </a:pPr>
            <a:r>
              <a:rPr lang="en-US" sz="1900" b="1">
                <a:latin typeface="Calibri-Light"/>
                <a:cs typeface="Calibri"/>
              </a:rPr>
              <a:t>Why is a NOABD Issued?</a:t>
            </a:r>
          </a:p>
          <a:p>
            <a:r>
              <a:rPr lang="en-US" sz="1900">
                <a:latin typeface="Calibri"/>
                <a:cs typeface="Calibri"/>
              </a:rPr>
              <a:t>NOABD letters provide information to beneficiaries about their appeal rights and other beneficiary rights under the Medi-Cal program.</a:t>
            </a:r>
          </a:p>
          <a:p>
            <a:r>
              <a:rPr lang="en-US" sz="1900">
                <a:latin typeface="Calibri"/>
                <a:cs typeface="Calibri"/>
              </a:rPr>
              <a:t>A NOABD supports beneficiary protection by advising beneficiaries of their rights in writing.</a:t>
            </a:r>
            <a:endParaRPr lang="en-US" sz="1900"/>
          </a:p>
          <a:p>
            <a:pPr marL="0" indent="0">
              <a:buNone/>
            </a:pPr>
            <a:endParaRPr lang="en-US" sz="1900" b="1">
              <a:latin typeface="Calibri"/>
              <a:cs typeface="Calibri"/>
            </a:endParaRPr>
          </a:p>
          <a:p>
            <a:pPr marL="0" indent="0">
              <a:buNone/>
            </a:pPr>
            <a:endParaRPr lang="en-US" sz="1900" b="1">
              <a:latin typeface="Calibri"/>
              <a:cs typeface="Calibri"/>
            </a:endParaRPr>
          </a:p>
        </p:txBody>
      </p:sp>
      <p:sp>
        <p:nvSpPr>
          <p:cNvPr id="10" name="Rectangle 9">
            <a:extLst>
              <a:ext uri="{FF2B5EF4-FFF2-40B4-BE49-F238E27FC236}">
                <a16:creationId xmlns:a16="http://schemas.microsoft.com/office/drawing/2014/main" id="{EEBF1590-3B36-48EE-A89D-3B6F3CB256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C8F6C8C-AB5A-4548-942D-E3FD40ACB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3" name="Audio 52">
            <a:hlinkClick r:id="" action="ppaction://media"/>
            <a:extLst>
              <a:ext uri="{FF2B5EF4-FFF2-40B4-BE49-F238E27FC236}">
                <a16:creationId xmlns:a16="http://schemas.microsoft.com/office/drawing/2014/main" id="{F73820F3-0D3D-7947-FDDD-D386B6AA193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288979519"/>
      </p:ext>
    </p:extLst>
  </p:cSld>
  <p:clrMapOvr>
    <a:masterClrMapping/>
  </p:clrMapOvr>
  <mc:AlternateContent xmlns:mc="http://schemas.openxmlformats.org/markup-compatibility/2006" xmlns:p14="http://schemas.microsoft.com/office/powerpoint/2010/main">
    <mc:Choice Requires="p14">
      <p:transition spd="slow" p14:dur="2000" advTm="26538"/>
    </mc:Choice>
    <mc:Fallback xmlns="">
      <p:transition spd="slow" advTm="265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79E27D9-03C7-44E2-9FF8-15D0C8506A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D9C3A0E-145E-BA34-DA0C-E5BC63641757}"/>
              </a:ext>
            </a:extLst>
          </p:cNvPr>
          <p:cNvSpPr>
            <a:spLocks noGrp="1"/>
          </p:cNvSpPr>
          <p:nvPr>
            <p:ph type="title"/>
          </p:nvPr>
        </p:nvSpPr>
        <p:spPr>
          <a:xfrm>
            <a:off x="1251852" y="-310060"/>
            <a:ext cx="9688296" cy="1642969"/>
          </a:xfrm>
        </p:spPr>
        <p:txBody>
          <a:bodyPr anchor="b">
            <a:normAutofit/>
          </a:bodyPr>
          <a:lstStyle/>
          <a:p>
            <a:pPr algn="ctr"/>
            <a:r>
              <a:rPr lang="en-US" sz="4000" b="1">
                <a:latin typeface="+mn-lt"/>
              </a:rPr>
              <a:t>NOABDS</a:t>
            </a:r>
            <a:endParaRPr lang="en-US" sz="4000" b="1"/>
          </a:p>
        </p:txBody>
      </p:sp>
      <p:sp>
        <p:nvSpPr>
          <p:cNvPr id="3" name="Content Placeholder 2">
            <a:extLst>
              <a:ext uri="{FF2B5EF4-FFF2-40B4-BE49-F238E27FC236}">
                <a16:creationId xmlns:a16="http://schemas.microsoft.com/office/drawing/2014/main" id="{14611A04-2801-8473-048C-38F3E5CAA7B1}"/>
              </a:ext>
            </a:extLst>
          </p:cNvPr>
          <p:cNvSpPr>
            <a:spLocks noGrp="1"/>
          </p:cNvSpPr>
          <p:nvPr>
            <p:ph idx="1"/>
          </p:nvPr>
        </p:nvSpPr>
        <p:spPr>
          <a:xfrm>
            <a:off x="1094833" y="1642969"/>
            <a:ext cx="10044221" cy="4217504"/>
          </a:xfrm>
        </p:spPr>
        <p:txBody>
          <a:bodyPr anchor="t">
            <a:normAutofit lnSpcReduction="10000"/>
          </a:bodyPr>
          <a:lstStyle/>
          <a:p>
            <a:pPr marL="0" indent="0">
              <a:buNone/>
            </a:pPr>
            <a:r>
              <a:rPr lang="en-US" sz="2000" b="1">
                <a:latin typeface="Calibri" panose="020F0502020204030204" pitchFamily="34" charset="0"/>
                <a:cs typeface="Calibri" panose="020F0502020204030204" pitchFamily="34" charset="0"/>
              </a:rPr>
              <a:t>Where are NOABD forms kept? </a:t>
            </a:r>
          </a:p>
          <a:p>
            <a:pPr lvl="1"/>
            <a:r>
              <a:rPr lang="en-US" sz="2000">
                <a:latin typeface="Calibri" panose="020F0502020204030204" pitchFamily="34" charset="0"/>
                <a:cs typeface="Calibri" panose="020F0502020204030204" pitchFamily="34" charset="0"/>
              </a:rPr>
              <a:t>NOABD Form Letters can be found on the behavioral health website in the forms and materials section (link below):</a:t>
            </a:r>
          </a:p>
          <a:p>
            <a:pPr lvl="2"/>
            <a:r>
              <a:rPr lang="en-US">
                <a:latin typeface="Calibri" panose="020F0502020204030204" pitchFamily="34" charset="0"/>
                <a:cs typeface="Calibri" panose="020F0502020204030204" pitchFamily="34" charset="0"/>
                <a:hlinkClick r:id="rId4"/>
              </a:rPr>
              <a:t>NOABD forms </a:t>
            </a:r>
            <a:endParaRPr lang="en-US">
              <a:latin typeface="Calibri" panose="020F0502020204030204" pitchFamily="34" charset="0"/>
              <a:cs typeface="Calibri" panose="020F0502020204030204" pitchFamily="34" charset="0"/>
            </a:endParaRPr>
          </a:p>
          <a:p>
            <a:pPr marL="914400" lvl="2" indent="0">
              <a:buNone/>
            </a:pPr>
            <a:endParaRPr lang="en-US">
              <a:latin typeface="Calibri" panose="020F0502020204030204" pitchFamily="34" charset="0"/>
              <a:cs typeface="Calibri" panose="020F0502020204030204" pitchFamily="34" charset="0"/>
            </a:endParaRPr>
          </a:p>
          <a:p>
            <a:pPr marL="0" indent="0">
              <a:buNone/>
            </a:pPr>
            <a:r>
              <a:rPr lang="en-US" sz="2000" b="1">
                <a:latin typeface="Calibri" panose="020F0502020204030204" pitchFamily="34" charset="0"/>
                <a:cs typeface="Calibri" panose="020F0502020204030204" pitchFamily="34" charset="0"/>
              </a:rPr>
              <a:t>What is done with a completed NOABD form? </a:t>
            </a:r>
          </a:p>
          <a:p>
            <a:pPr lvl="1"/>
            <a:r>
              <a:rPr lang="en-US" sz="2000">
                <a:latin typeface="Calibri" panose="020F0502020204030204" pitchFamily="34" charset="0"/>
                <a:cs typeface="Calibri" panose="020F0502020204030204" pitchFamily="34" charset="0"/>
              </a:rPr>
              <a:t>Once a NOABD </a:t>
            </a:r>
            <a:r>
              <a:rPr lang="en-US" sz="2000" i="1">
                <a:latin typeface="Calibri" panose="020F0502020204030204" pitchFamily="34" charset="0"/>
                <a:cs typeface="Calibri" panose="020F0502020204030204" pitchFamily="34" charset="0"/>
              </a:rPr>
              <a:t>(from the county website) </a:t>
            </a:r>
            <a:r>
              <a:rPr lang="en-US" sz="2000">
                <a:latin typeface="Calibri" panose="020F0502020204030204" pitchFamily="34" charset="0"/>
                <a:cs typeface="Calibri" panose="020F0502020204030204" pitchFamily="34" charset="0"/>
              </a:rPr>
              <a:t>is completed it is to be scanned and uploaded into the client’s record via SmartCare.</a:t>
            </a:r>
          </a:p>
          <a:p>
            <a:pPr lvl="2"/>
            <a:r>
              <a:rPr lang="en-US">
                <a:latin typeface="Calibri" panose="020F0502020204030204" pitchFamily="34" charset="0"/>
                <a:cs typeface="Calibri" panose="020F0502020204030204" pitchFamily="34" charset="0"/>
              </a:rPr>
              <a:t>Instructions on how this is done are included in the resources attached to this training. They also can be found here </a:t>
            </a:r>
            <a:r>
              <a:rPr lang="en-US">
                <a:latin typeface="Calibri" panose="020F0502020204030204" pitchFamily="34" charset="0"/>
                <a:cs typeface="Calibri" panose="020F0502020204030204" pitchFamily="34" charset="0"/>
                <a:hlinkClick r:id="rId5"/>
              </a:rPr>
              <a:t>CalMHSA </a:t>
            </a:r>
            <a:r>
              <a:rPr lang="en-US">
                <a:latin typeface="Calibri" panose="020F0502020204030204" pitchFamily="34" charset="0"/>
                <a:cs typeface="Calibri" panose="020F0502020204030204" pitchFamily="34" charset="0"/>
              </a:rPr>
              <a:t>. </a:t>
            </a:r>
          </a:p>
          <a:p>
            <a:pPr marL="914400" lvl="2" indent="0">
              <a:buNone/>
            </a:pPr>
            <a:endParaRPr lang="en-US">
              <a:latin typeface="Calibri" panose="020F0502020204030204" pitchFamily="34" charset="0"/>
              <a:cs typeface="Calibri" panose="020F0502020204030204" pitchFamily="34" charset="0"/>
            </a:endParaRPr>
          </a:p>
          <a:p>
            <a:pPr marL="914400" lvl="2" indent="0">
              <a:buNone/>
            </a:pPr>
            <a:endParaRPr lang="en-US">
              <a:latin typeface="Calibri" panose="020F0502020204030204" pitchFamily="34" charset="0"/>
              <a:cs typeface="Calibri" panose="020F0502020204030204" pitchFamily="34" charset="0"/>
            </a:endParaRPr>
          </a:p>
          <a:p>
            <a:pPr marL="914400" lvl="2" indent="0">
              <a:buNone/>
            </a:pPr>
            <a:r>
              <a:rPr lang="en-US">
                <a:highlight>
                  <a:srgbClr val="FFFF00"/>
                </a:highlight>
                <a:latin typeface="Calibri" panose="020F0502020204030204" pitchFamily="34" charset="0"/>
                <a:cs typeface="Calibri" panose="020F0502020204030204" pitchFamily="34" charset="0"/>
              </a:rPr>
              <a:t>* Do </a:t>
            </a:r>
            <a:r>
              <a:rPr lang="en-US" b="1">
                <a:highlight>
                  <a:srgbClr val="FFFF00"/>
                </a:highlight>
                <a:latin typeface="Calibri" panose="020F0502020204030204" pitchFamily="34" charset="0"/>
                <a:cs typeface="Calibri" panose="020F0502020204030204" pitchFamily="34" charset="0"/>
              </a:rPr>
              <a:t>NOT</a:t>
            </a:r>
            <a:r>
              <a:rPr lang="en-US">
                <a:highlight>
                  <a:srgbClr val="FFFF00"/>
                </a:highlight>
                <a:latin typeface="Calibri" panose="020F0502020204030204" pitchFamily="34" charset="0"/>
                <a:cs typeface="Calibri" panose="020F0502020204030204" pitchFamily="34" charset="0"/>
              </a:rPr>
              <a:t> use the NOABD templates in SmartCare</a:t>
            </a:r>
          </a:p>
        </p:txBody>
      </p:sp>
      <p:sp>
        <p:nvSpPr>
          <p:cNvPr id="10" name="Rectangle 9">
            <a:extLst>
              <a:ext uri="{FF2B5EF4-FFF2-40B4-BE49-F238E27FC236}">
                <a16:creationId xmlns:a16="http://schemas.microsoft.com/office/drawing/2014/main" id="{EEBF1590-3B36-48EE-A89D-3B6F3CB256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C8F6C8C-AB5A-4548-942D-E3FD40ACB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3" name="Audio 72">
            <a:hlinkClick r:id="" action="ppaction://media"/>
            <a:extLst>
              <a:ext uri="{FF2B5EF4-FFF2-40B4-BE49-F238E27FC236}">
                <a16:creationId xmlns:a16="http://schemas.microsoft.com/office/drawing/2014/main" id="{EB2C421A-C18F-AF96-D94F-60D59D0D89D2}"/>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580501490"/>
      </p:ext>
    </p:extLst>
  </p:cSld>
  <p:clrMapOvr>
    <a:masterClrMapping/>
  </p:clrMapOvr>
  <mc:AlternateContent xmlns:mc="http://schemas.openxmlformats.org/markup-compatibility/2006" xmlns:p14="http://schemas.microsoft.com/office/powerpoint/2010/main">
    <mc:Choice Requires="p14">
      <p:transition spd="slow" p14:dur="2000" advTm="28822"/>
    </mc:Choice>
    <mc:Fallback xmlns="">
      <p:transition spd="slow" advTm="288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79E27D9-03C7-44E2-9FF8-15D0C8506A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685C41D-85A0-24E8-5D51-5BF8745573B5}"/>
              </a:ext>
            </a:extLst>
          </p:cNvPr>
          <p:cNvSpPr>
            <a:spLocks noGrp="1"/>
          </p:cNvSpPr>
          <p:nvPr>
            <p:ph type="title"/>
          </p:nvPr>
        </p:nvSpPr>
        <p:spPr>
          <a:xfrm>
            <a:off x="1025561" y="-550924"/>
            <a:ext cx="9688296" cy="1642969"/>
          </a:xfrm>
        </p:spPr>
        <p:txBody>
          <a:bodyPr anchor="b">
            <a:normAutofit/>
          </a:bodyPr>
          <a:lstStyle/>
          <a:p>
            <a:pPr algn="ctr"/>
            <a:r>
              <a:rPr lang="en-US" sz="4000" b="1" i="0" u="none" strike="noStrike" baseline="0">
                <a:latin typeface="Calibri-Light"/>
              </a:rPr>
              <a:t>ABDs – Adverse Benefit Determinations</a:t>
            </a:r>
            <a:endParaRPr lang="en-US" sz="4000" b="1"/>
          </a:p>
        </p:txBody>
      </p:sp>
      <p:sp>
        <p:nvSpPr>
          <p:cNvPr id="3" name="Content Placeholder 2">
            <a:extLst>
              <a:ext uri="{FF2B5EF4-FFF2-40B4-BE49-F238E27FC236}">
                <a16:creationId xmlns:a16="http://schemas.microsoft.com/office/drawing/2014/main" id="{0B94A91D-E410-EC2D-B2AE-14778AB9156D}"/>
              </a:ext>
            </a:extLst>
          </p:cNvPr>
          <p:cNvSpPr>
            <a:spLocks noGrp="1"/>
          </p:cNvSpPr>
          <p:nvPr>
            <p:ph idx="1"/>
          </p:nvPr>
        </p:nvSpPr>
        <p:spPr>
          <a:xfrm>
            <a:off x="615149" y="1443499"/>
            <a:ext cx="10695386" cy="4605845"/>
          </a:xfrm>
        </p:spPr>
        <p:txBody>
          <a:bodyPr vert="horz" lIns="91440" tIns="45720" rIns="91440" bIns="45720" rtlCol="0" anchor="t">
            <a:noAutofit/>
          </a:bodyPr>
          <a:lstStyle/>
          <a:p>
            <a:pPr marL="0" indent="0">
              <a:buNone/>
            </a:pPr>
            <a:r>
              <a:rPr lang="en-US" sz="1800" b="1">
                <a:latin typeface="Calibri"/>
                <a:cs typeface="Calibri"/>
              </a:rPr>
              <a:t>     </a:t>
            </a:r>
            <a:r>
              <a:rPr lang="en-US" sz="1800" b="1" i="0" u="none" strike="noStrike" baseline="0">
                <a:latin typeface="Calibri"/>
                <a:cs typeface="Calibri"/>
              </a:rPr>
              <a:t>A NOABD letter is sent to a beneficiary when any of the following actions are taken by the Plan:</a:t>
            </a:r>
            <a:endParaRPr lang="en-US" sz="1800">
              <a:latin typeface="Calibri"/>
              <a:cs typeface="Calibri"/>
            </a:endParaRPr>
          </a:p>
          <a:p>
            <a:pPr marL="0" indent="0">
              <a:buNone/>
            </a:pPr>
            <a:r>
              <a:rPr lang="en-US" sz="1800" b="0" i="0" u="none" strike="noStrike" baseline="0">
                <a:latin typeface="Calibri"/>
                <a:cs typeface="Calibri"/>
              </a:rPr>
              <a:t>1. Beneficiary does not meet medical necessity criteria for MHP or DMC-ODS</a:t>
            </a:r>
            <a:r>
              <a:rPr lang="en-US" sz="1800">
                <a:latin typeface="Calibri"/>
                <a:cs typeface="Calibri"/>
              </a:rPr>
              <a:t> </a:t>
            </a:r>
            <a:r>
              <a:rPr lang="en-US" sz="1800" b="0" i="0" u="none" strike="noStrike" baseline="0">
                <a:latin typeface="Calibri"/>
                <a:cs typeface="Calibri"/>
              </a:rPr>
              <a:t>Plan</a:t>
            </a:r>
            <a:r>
              <a:rPr lang="en-US" sz="1800">
                <a:latin typeface="Calibri"/>
                <a:cs typeface="Calibri"/>
              </a:rPr>
              <a:t> </a:t>
            </a:r>
            <a:r>
              <a:rPr lang="en-US" sz="1800" b="0" i="0" u="none" strike="noStrike" baseline="0">
                <a:latin typeface="Calibri"/>
                <a:cs typeface="Calibri"/>
              </a:rPr>
              <a:t>services</a:t>
            </a:r>
            <a:endParaRPr lang="en-US" sz="1800"/>
          </a:p>
          <a:p>
            <a:pPr marL="0" indent="0">
              <a:buNone/>
            </a:pPr>
            <a:r>
              <a:rPr lang="en-US" sz="1800" b="0" i="0" u="none" strike="noStrike" baseline="0">
                <a:latin typeface="Calibri"/>
                <a:cs typeface="Calibri"/>
              </a:rPr>
              <a:t>2. Failure to provide services in a timely manner</a:t>
            </a:r>
          </a:p>
          <a:p>
            <a:pPr marL="0" indent="0">
              <a:buNone/>
            </a:pPr>
            <a:r>
              <a:rPr lang="en-US" sz="1800" b="0" i="0" u="none" strike="noStrike" baseline="0">
                <a:latin typeface="Calibri"/>
                <a:cs typeface="Calibri"/>
              </a:rPr>
              <a:t>3. Denial or limited authorization of a requested service</a:t>
            </a:r>
          </a:p>
          <a:p>
            <a:pPr marL="0" indent="0">
              <a:buNone/>
            </a:pPr>
            <a:r>
              <a:rPr lang="en-US" sz="1800" b="0" i="0" u="none" strike="noStrike" baseline="0">
                <a:latin typeface="Calibri"/>
                <a:cs typeface="Calibri"/>
              </a:rPr>
              <a:t>4. Reduction, suspension or termination of a previously authorized service </a:t>
            </a:r>
          </a:p>
          <a:p>
            <a:pPr marL="0" indent="0">
              <a:buNone/>
            </a:pPr>
            <a:r>
              <a:rPr lang="en-US" sz="1800" b="0" i="0" u="none" strike="noStrike" baseline="0">
                <a:latin typeface="Calibri"/>
                <a:cs typeface="Calibri"/>
              </a:rPr>
              <a:t>5. Modification or limit of a provider’s request for a service and approval of alternative services</a:t>
            </a:r>
          </a:p>
          <a:p>
            <a:pPr marL="0" indent="0">
              <a:buNone/>
            </a:pPr>
            <a:r>
              <a:rPr lang="en-US" sz="1800" b="0" i="0" u="none" strike="noStrike" baseline="0">
                <a:latin typeface="Calibri"/>
                <a:cs typeface="Calibri"/>
              </a:rPr>
              <a:t>6. Failure to process authorization decision in a timely manner</a:t>
            </a:r>
          </a:p>
          <a:p>
            <a:pPr marL="0" indent="0">
              <a:buNone/>
            </a:pPr>
            <a:r>
              <a:rPr lang="en-US" sz="1800" b="0" i="0" u="none" strike="noStrike" baseline="0">
                <a:latin typeface="Calibri"/>
                <a:cs typeface="Calibri"/>
              </a:rPr>
              <a:t>7. Denial, in whole or in part, of payment for a service</a:t>
            </a:r>
            <a:r>
              <a:rPr lang="en-US" sz="1800">
                <a:latin typeface="Calibri"/>
                <a:cs typeface="Calibri"/>
              </a:rPr>
              <a:t> </a:t>
            </a:r>
          </a:p>
          <a:p>
            <a:pPr marL="0" indent="0">
              <a:buNone/>
            </a:pPr>
            <a:r>
              <a:rPr lang="en-US" sz="1800" b="0" i="0" u="none" strike="noStrike" baseline="0">
                <a:latin typeface="Calibri"/>
                <a:cs typeface="Calibri"/>
              </a:rPr>
              <a:t>8. Failure to act within the required timeframes for grievance and appeals resolutions</a:t>
            </a:r>
            <a:r>
              <a:rPr lang="en-US" sz="1800">
                <a:latin typeface="Calibri"/>
                <a:cs typeface="Calibri"/>
              </a:rPr>
              <a:t> </a:t>
            </a:r>
            <a:endParaRPr lang="en-US" sz="1800" b="0" i="0" u="none" strike="noStrike" baseline="0">
              <a:latin typeface="Calibri" panose="020F0502020204030204" pitchFamily="34" charset="0"/>
              <a:cs typeface="Calibri"/>
            </a:endParaRPr>
          </a:p>
          <a:p>
            <a:pPr marL="0" indent="0">
              <a:buNone/>
            </a:pPr>
            <a:r>
              <a:rPr lang="en-US" sz="1800" b="0" i="0" u="none" strike="noStrike" baseline="0">
                <a:latin typeface="Calibri"/>
                <a:cs typeface="Calibri"/>
              </a:rPr>
              <a:t>9. Denial of a beneficiaries' request to dispute financial liability</a:t>
            </a:r>
            <a:endParaRPr lang="en-US" sz="1800">
              <a:latin typeface="Calibri"/>
              <a:cs typeface="Calibri"/>
            </a:endParaRPr>
          </a:p>
        </p:txBody>
      </p:sp>
      <p:sp>
        <p:nvSpPr>
          <p:cNvPr id="10" name="Rectangle 9">
            <a:extLst>
              <a:ext uri="{FF2B5EF4-FFF2-40B4-BE49-F238E27FC236}">
                <a16:creationId xmlns:a16="http://schemas.microsoft.com/office/drawing/2014/main" id="{EEBF1590-3B36-48EE-A89D-3B6F3CB256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C8F6C8C-AB5A-4548-942D-E3FD40ACB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Recorded Sound">
            <a:hlinkClick r:id="" action="ppaction://media"/>
            <a:extLst>
              <a:ext uri="{FF2B5EF4-FFF2-40B4-BE49-F238E27FC236}">
                <a16:creationId xmlns:a16="http://schemas.microsoft.com/office/drawing/2014/main" id="{0665C047-8D78-5338-3FF7-6C51ABA1A1A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933432" y="5180665"/>
            <a:ext cx="609600" cy="609600"/>
          </a:xfrm>
          <a:prstGeom prst="rect">
            <a:avLst/>
          </a:prstGeom>
        </p:spPr>
      </p:pic>
    </p:spTree>
    <p:extLst>
      <p:ext uri="{BB962C8B-B14F-4D97-AF65-F5344CB8AC3E}">
        <p14:creationId xmlns:p14="http://schemas.microsoft.com/office/powerpoint/2010/main" val="614919571"/>
      </p:ext>
    </p:extLst>
  </p:cSld>
  <p:clrMapOvr>
    <a:masterClrMapping/>
  </p:clrMapOvr>
  <mc:AlternateContent xmlns:mc="http://schemas.openxmlformats.org/markup-compatibility/2006" xmlns:p14="http://schemas.microsoft.com/office/powerpoint/2010/main">
    <mc:Choice Requires="p14">
      <p:transition spd="slow" p14:dur="2000" advTm="49355"/>
    </mc:Choice>
    <mc:Fallback xmlns="">
      <p:transition spd="slow" advTm="4935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7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18040-8111-E4C6-6742-1441994395D0}"/>
              </a:ext>
            </a:extLst>
          </p:cNvPr>
          <p:cNvSpPr>
            <a:spLocks noGrp="1"/>
          </p:cNvSpPr>
          <p:nvPr>
            <p:ph type="title"/>
          </p:nvPr>
        </p:nvSpPr>
        <p:spPr>
          <a:xfrm>
            <a:off x="746226" y="400109"/>
            <a:ext cx="10472792" cy="469285"/>
          </a:xfrm>
        </p:spPr>
        <p:txBody>
          <a:bodyPr>
            <a:noAutofit/>
          </a:bodyPr>
          <a:lstStyle/>
          <a:p>
            <a:pPr algn="ctr"/>
            <a:r>
              <a:rPr lang="en-US" b="1" i="0" u="none" strike="noStrike" baseline="0">
                <a:latin typeface="Calibri-Light"/>
              </a:rPr>
              <a:t>Timing of the Notice</a:t>
            </a:r>
            <a:endParaRPr lang="en-US" b="1"/>
          </a:p>
        </p:txBody>
      </p:sp>
      <p:sp>
        <p:nvSpPr>
          <p:cNvPr id="3" name="Content Placeholder 2">
            <a:extLst>
              <a:ext uri="{FF2B5EF4-FFF2-40B4-BE49-F238E27FC236}">
                <a16:creationId xmlns:a16="http://schemas.microsoft.com/office/drawing/2014/main" id="{693CDD8E-8C43-AFDE-8F13-26C298EBBA47}"/>
              </a:ext>
            </a:extLst>
          </p:cNvPr>
          <p:cNvSpPr>
            <a:spLocks noGrp="1"/>
          </p:cNvSpPr>
          <p:nvPr>
            <p:ph idx="1"/>
          </p:nvPr>
        </p:nvSpPr>
        <p:spPr>
          <a:xfrm>
            <a:off x="859604" y="1113046"/>
            <a:ext cx="10472792" cy="5744954"/>
          </a:xfrm>
        </p:spPr>
        <p:txBody>
          <a:bodyPr vert="horz" lIns="91440" tIns="45720" rIns="91440" bIns="45720" rtlCol="0" anchor="t">
            <a:normAutofit/>
          </a:bodyPr>
          <a:lstStyle/>
          <a:p>
            <a:r>
              <a:rPr lang="en-US" sz="2400">
                <a:solidFill>
                  <a:srgbClr val="000000"/>
                </a:solidFill>
                <a:latin typeface="Calibri"/>
                <a:cs typeface="Calibri"/>
              </a:rPr>
              <a:t>"</a:t>
            </a:r>
            <a:r>
              <a:rPr lang="en-US" sz="2400" b="0" i="0" u="none" strike="noStrike" baseline="0">
                <a:solidFill>
                  <a:srgbClr val="000000"/>
                </a:solidFill>
                <a:latin typeface="Calibri"/>
                <a:cs typeface="Calibri"/>
              </a:rPr>
              <a:t>The Plan</a:t>
            </a:r>
            <a:r>
              <a:rPr lang="en-US" sz="2400">
                <a:solidFill>
                  <a:srgbClr val="000000"/>
                </a:solidFill>
                <a:latin typeface="Calibri"/>
                <a:cs typeface="Calibri"/>
              </a:rPr>
              <a:t>"</a:t>
            </a:r>
            <a:r>
              <a:rPr lang="en-US" sz="2400" b="0" i="0" u="none" strike="noStrike" baseline="0">
                <a:solidFill>
                  <a:srgbClr val="000000"/>
                </a:solidFill>
                <a:latin typeface="Calibri"/>
                <a:cs typeface="Calibri"/>
              </a:rPr>
              <a:t> must mail the notice to the beneficiary within the following timeframes:</a:t>
            </a:r>
            <a:r>
              <a:rPr lang="en-US" sz="2400">
                <a:solidFill>
                  <a:srgbClr val="000000"/>
                </a:solidFill>
                <a:latin typeface="Calibri"/>
                <a:cs typeface="Calibri"/>
              </a:rPr>
              <a:t> </a:t>
            </a:r>
          </a:p>
          <a:p>
            <a:pPr marL="0" indent="0">
              <a:buNone/>
            </a:pPr>
            <a:r>
              <a:rPr lang="en-US" sz="1800" i="1">
                <a:solidFill>
                  <a:srgbClr val="000000"/>
                </a:solidFill>
                <a:latin typeface="Calibri"/>
                <a:cs typeface="Calibri"/>
              </a:rPr>
              <a:t>	*Note: Those in bold are NOABDs the DMC-ODS Plan would use.</a:t>
            </a:r>
            <a:endParaRPr lang="en-US" sz="1800" i="1">
              <a:latin typeface="Calibri"/>
              <a:cs typeface="Calibri"/>
            </a:endParaRPr>
          </a:p>
          <a:p>
            <a:r>
              <a:rPr lang="en-US" sz="1800" b="1">
                <a:solidFill>
                  <a:srgbClr val="FFFFFF"/>
                </a:solidFill>
                <a:latin typeface="Calibri-Bold"/>
              </a:rPr>
              <a:t> </a:t>
            </a:r>
            <a:r>
              <a:rPr lang="en-US" sz="1800" b="1" i="0" u="none" strike="noStrike" baseline="0">
                <a:solidFill>
                  <a:srgbClr val="FFFFFF"/>
                </a:solidFill>
                <a:latin typeface="Calibri-Bold"/>
              </a:rPr>
              <a:t>of NOABD When are you required to send the letter?</a:t>
            </a:r>
          </a:p>
          <a:p>
            <a:pPr marL="0" indent="0" algn="l">
              <a:buNone/>
            </a:pPr>
            <a:endParaRPr lang="en-US"/>
          </a:p>
        </p:txBody>
      </p:sp>
      <p:graphicFrame>
        <p:nvGraphicFramePr>
          <p:cNvPr id="4" name="Table 4">
            <a:extLst>
              <a:ext uri="{FF2B5EF4-FFF2-40B4-BE49-F238E27FC236}">
                <a16:creationId xmlns:a16="http://schemas.microsoft.com/office/drawing/2014/main" id="{8EEB39C9-0955-D099-CCA7-AB1FB56C89FC}"/>
              </a:ext>
            </a:extLst>
          </p:cNvPr>
          <p:cNvGraphicFramePr>
            <a:graphicFrameLocks noGrp="1"/>
          </p:cNvGraphicFramePr>
          <p:nvPr>
            <p:extLst>
              <p:ext uri="{D42A27DB-BD31-4B8C-83A1-F6EECF244321}">
                <p14:modId xmlns:p14="http://schemas.microsoft.com/office/powerpoint/2010/main" val="4096603030"/>
              </p:ext>
            </p:extLst>
          </p:nvPr>
        </p:nvGraphicFramePr>
        <p:xfrm>
          <a:off x="746226" y="2350331"/>
          <a:ext cx="10968104" cy="4107560"/>
        </p:xfrm>
        <a:graphic>
          <a:graphicData uri="http://schemas.openxmlformats.org/drawingml/2006/table">
            <a:tbl>
              <a:tblPr firstRow="1" bandRow="1">
                <a:tableStyleId>{5C22544A-7EE6-4342-B048-85BDC9FD1C3A}</a:tableStyleId>
              </a:tblPr>
              <a:tblGrid>
                <a:gridCol w="5484052">
                  <a:extLst>
                    <a:ext uri="{9D8B030D-6E8A-4147-A177-3AD203B41FA5}">
                      <a16:colId xmlns:a16="http://schemas.microsoft.com/office/drawing/2014/main" val="119979851"/>
                    </a:ext>
                  </a:extLst>
                </a:gridCol>
                <a:gridCol w="5484052">
                  <a:extLst>
                    <a:ext uri="{9D8B030D-6E8A-4147-A177-3AD203B41FA5}">
                      <a16:colId xmlns:a16="http://schemas.microsoft.com/office/drawing/2014/main" val="2197053608"/>
                    </a:ext>
                  </a:extLst>
                </a:gridCol>
              </a:tblGrid>
              <a:tr h="410756">
                <a:tc>
                  <a:txBody>
                    <a:bodyPr/>
                    <a:lstStyle/>
                    <a:p>
                      <a:r>
                        <a:rPr lang="en-US"/>
                        <a:t>Type of NOABD</a:t>
                      </a:r>
                    </a:p>
                  </a:txBody>
                  <a:tcPr/>
                </a:tc>
                <a:tc>
                  <a:txBody>
                    <a:bodyPr/>
                    <a:lstStyle/>
                    <a:p>
                      <a:r>
                        <a:rPr lang="en-US"/>
                        <a:t>When are you required to send the letter?</a:t>
                      </a:r>
                    </a:p>
                  </a:txBody>
                  <a:tcPr/>
                </a:tc>
                <a:extLst>
                  <a:ext uri="{0D108BD9-81ED-4DB2-BD59-A6C34878D82A}">
                    <a16:rowId xmlns:a16="http://schemas.microsoft.com/office/drawing/2014/main" val="2237722655"/>
                  </a:ext>
                </a:extLst>
              </a:tr>
              <a:tr h="410756">
                <a:tc>
                  <a:txBody>
                    <a:bodyPr/>
                    <a:lstStyle/>
                    <a:p>
                      <a:r>
                        <a:rPr lang="en-US" b="1">
                          <a:solidFill>
                            <a:schemeClr val="tx1">
                              <a:lumMod val="95000"/>
                              <a:lumOff val="5000"/>
                            </a:schemeClr>
                          </a:solidFill>
                        </a:rPr>
                        <a:t>Termination</a:t>
                      </a:r>
                    </a:p>
                  </a:txBody>
                  <a:tcPr/>
                </a:tc>
                <a:tc>
                  <a:txBody>
                    <a:bodyPr/>
                    <a:lstStyle/>
                    <a:p>
                      <a:r>
                        <a:rPr lang="en-US" b="1">
                          <a:solidFill>
                            <a:schemeClr val="tx1">
                              <a:lumMod val="95000"/>
                              <a:lumOff val="5000"/>
                            </a:schemeClr>
                          </a:solidFill>
                        </a:rPr>
                        <a:t>At least 10 days before the date of Action</a:t>
                      </a:r>
                    </a:p>
                  </a:txBody>
                  <a:tcPr/>
                </a:tc>
                <a:extLst>
                  <a:ext uri="{0D108BD9-81ED-4DB2-BD59-A6C34878D82A}">
                    <a16:rowId xmlns:a16="http://schemas.microsoft.com/office/drawing/2014/main" val="2394634965"/>
                  </a:ext>
                </a:extLst>
              </a:tr>
              <a:tr h="410756">
                <a:tc>
                  <a:txBody>
                    <a:bodyPr/>
                    <a:lstStyle/>
                    <a:p>
                      <a:r>
                        <a:rPr lang="en-US" b="1">
                          <a:solidFill>
                            <a:schemeClr val="tx1">
                              <a:lumMod val="95000"/>
                              <a:lumOff val="5000"/>
                            </a:schemeClr>
                          </a:solidFill>
                        </a:rPr>
                        <a:t>Denial</a:t>
                      </a:r>
                    </a:p>
                  </a:txBody>
                  <a:tcPr/>
                </a:tc>
                <a:tc>
                  <a:txBody>
                    <a:bodyPr/>
                    <a:lstStyle/>
                    <a:p>
                      <a:r>
                        <a:rPr lang="en-US" b="1">
                          <a:solidFill>
                            <a:schemeClr val="tx1">
                              <a:lumMod val="95000"/>
                              <a:lumOff val="5000"/>
                            </a:schemeClr>
                          </a:solidFill>
                        </a:rPr>
                        <a:t>Within 2 business days of the decision </a:t>
                      </a:r>
                    </a:p>
                  </a:txBody>
                  <a:tcPr/>
                </a:tc>
                <a:extLst>
                  <a:ext uri="{0D108BD9-81ED-4DB2-BD59-A6C34878D82A}">
                    <a16:rowId xmlns:a16="http://schemas.microsoft.com/office/drawing/2014/main" val="3764049405"/>
                  </a:ext>
                </a:extLst>
              </a:tr>
              <a:tr h="410756">
                <a:tc>
                  <a:txBody>
                    <a:bodyPr/>
                    <a:lstStyle/>
                    <a:p>
                      <a:r>
                        <a:rPr lang="en-US" b="1">
                          <a:solidFill>
                            <a:schemeClr val="tx1">
                              <a:lumMod val="95000"/>
                              <a:lumOff val="5000"/>
                            </a:schemeClr>
                          </a:solidFill>
                        </a:rPr>
                        <a:t>Timely Access</a:t>
                      </a:r>
                    </a:p>
                  </a:txBody>
                  <a:tcPr/>
                </a:tc>
                <a:tc>
                  <a:txBody>
                    <a:bodyPr/>
                    <a:lstStyle/>
                    <a:p>
                      <a:pPr marL="0" marR="0" lvl="0" indent="0" algn="l" rtl="0" eaLnBrk="1" fontAlgn="auto" latinLnBrk="0" hangingPunct="1">
                        <a:lnSpc>
                          <a:spcPct val="100000"/>
                        </a:lnSpc>
                        <a:spcBef>
                          <a:spcPts val="0"/>
                        </a:spcBef>
                        <a:spcAft>
                          <a:spcPts val="0"/>
                        </a:spcAft>
                        <a:buClrTx/>
                        <a:buSzTx/>
                        <a:buFontTx/>
                        <a:buNone/>
                      </a:pPr>
                      <a:r>
                        <a:rPr lang="en-US" b="1">
                          <a:solidFill>
                            <a:schemeClr val="tx1">
                              <a:lumMod val="95000"/>
                              <a:lumOff val="5000"/>
                            </a:schemeClr>
                          </a:solidFill>
                        </a:rPr>
                        <a:t>Within 2 business days of the decision </a:t>
                      </a:r>
                    </a:p>
                  </a:txBody>
                  <a:tcPr/>
                </a:tc>
                <a:extLst>
                  <a:ext uri="{0D108BD9-81ED-4DB2-BD59-A6C34878D82A}">
                    <a16:rowId xmlns:a16="http://schemas.microsoft.com/office/drawing/2014/main" val="3995377176"/>
                  </a:ext>
                </a:extLst>
              </a:tr>
              <a:tr h="410756">
                <a:tc>
                  <a:txBody>
                    <a:bodyPr/>
                    <a:lstStyle/>
                    <a:p>
                      <a:r>
                        <a:rPr lang="en-US" b="1">
                          <a:solidFill>
                            <a:schemeClr val="tx1">
                              <a:lumMod val="95000"/>
                              <a:lumOff val="5000"/>
                            </a:schemeClr>
                          </a:solidFill>
                        </a:rPr>
                        <a:t>Modification</a:t>
                      </a:r>
                    </a:p>
                  </a:txBody>
                  <a:tcPr/>
                </a:tc>
                <a:tc>
                  <a:txBody>
                    <a:bodyPr/>
                    <a:lstStyle/>
                    <a:p>
                      <a:pPr marL="0" marR="0" lvl="0" indent="0" algn="l" rtl="0" eaLnBrk="1" fontAlgn="auto" latinLnBrk="0" hangingPunct="1">
                        <a:lnSpc>
                          <a:spcPct val="100000"/>
                        </a:lnSpc>
                        <a:spcBef>
                          <a:spcPts val="0"/>
                        </a:spcBef>
                        <a:spcAft>
                          <a:spcPts val="0"/>
                        </a:spcAft>
                        <a:buClrTx/>
                        <a:buSzTx/>
                        <a:buFontTx/>
                        <a:buNone/>
                      </a:pPr>
                      <a:r>
                        <a:rPr lang="en-US" b="1">
                          <a:solidFill>
                            <a:schemeClr val="tx1">
                              <a:lumMod val="95000"/>
                              <a:lumOff val="5000"/>
                            </a:schemeClr>
                          </a:solidFill>
                        </a:rPr>
                        <a:t>Within 2 business days of the decision </a:t>
                      </a:r>
                    </a:p>
                  </a:txBody>
                  <a:tcPr/>
                </a:tc>
                <a:extLst>
                  <a:ext uri="{0D108BD9-81ED-4DB2-BD59-A6C34878D82A}">
                    <a16:rowId xmlns:a16="http://schemas.microsoft.com/office/drawing/2014/main" val="1284101367"/>
                  </a:ext>
                </a:extLst>
              </a:tr>
              <a:tr h="410756">
                <a:tc>
                  <a:txBody>
                    <a:bodyPr/>
                    <a:lstStyle/>
                    <a:p>
                      <a:r>
                        <a:rPr lang="en-US" b="0">
                          <a:solidFill>
                            <a:schemeClr val="tx1">
                              <a:lumMod val="95000"/>
                              <a:lumOff val="5000"/>
                            </a:schemeClr>
                          </a:solidFill>
                        </a:rPr>
                        <a:t>Delivery System</a:t>
                      </a:r>
                    </a:p>
                  </a:txBody>
                  <a:tcPr/>
                </a:tc>
                <a:tc>
                  <a:txBody>
                    <a:bodyPr/>
                    <a:lstStyle/>
                    <a:p>
                      <a:pPr marL="0" marR="0" lvl="0" indent="0" algn="l" rtl="0" eaLnBrk="1" fontAlgn="auto" latinLnBrk="0" hangingPunct="1">
                        <a:lnSpc>
                          <a:spcPct val="100000"/>
                        </a:lnSpc>
                        <a:spcBef>
                          <a:spcPts val="0"/>
                        </a:spcBef>
                        <a:spcAft>
                          <a:spcPts val="0"/>
                        </a:spcAft>
                        <a:buClrTx/>
                        <a:buSzTx/>
                        <a:buFontTx/>
                        <a:buNone/>
                      </a:pPr>
                      <a:r>
                        <a:rPr lang="en-US" b="0">
                          <a:solidFill>
                            <a:schemeClr val="tx1">
                              <a:lumMod val="95000"/>
                              <a:lumOff val="5000"/>
                            </a:schemeClr>
                          </a:solidFill>
                        </a:rPr>
                        <a:t>Within 2 business days of the decision </a:t>
                      </a:r>
                    </a:p>
                  </a:txBody>
                  <a:tcPr/>
                </a:tc>
                <a:extLst>
                  <a:ext uri="{0D108BD9-81ED-4DB2-BD59-A6C34878D82A}">
                    <a16:rowId xmlns:a16="http://schemas.microsoft.com/office/drawing/2014/main" val="3655203564"/>
                  </a:ext>
                </a:extLst>
              </a:tr>
              <a:tr h="410756">
                <a:tc>
                  <a:txBody>
                    <a:bodyPr/>
                    <a:lstStyle/>
                    <a:p>
                      <a:r>
                        <a:rPr lang="en-US"/>
                        <a:t>Timely Response to Grievance / Appeal</a:t>
                      </a:r>
                    </a:p>
                  </a:txBody>
                  <a:tcPr/>
                </a:tc>
                <a:tc>
                  <a:txBody>
                    <a:bodyPr/>
                    <a:lstStyle/>
                    <a:p>
                      <a:pPr marL="0" marR="0" lvl="0" indent="0" algn="l" rtl="0" eaLnBrk="1" fontAlgn="auto" latinLnBrk="0" hangingPunct="1">
                        <a:lnSpc>
                          <a:spcPct val="100000"/>
                        </a:lnSpc>
                        <a:spcBef>
                          <a:spcPts val="0"/>
                        </a:spcBef>
                        <a:spcAft>
                          <a:spcPts val="0"/>
                        </a:spcAft>
                        <a:buClrTx/>
                        <a:buSzTx/>
                        <a:buFontTx/>
                        <a:buNone/>
                      </a:pPr>
                      <a:r>
                        <a:rPr lang="en-US"/>
                        <a:t>Within 2 business days of the decision </a:t>
                      </a:r>
                    </a:p>
                  </a:txBody>
                  <a:tcPr/>
                </a:tc>
                <a:extLst>
                  <a:ext uri="{0D108BD9-81ED-4DB2-BD59-A6C34878D82A}">
                    <a16:rowId xmlns:a16="http://schemas.microsoft.com/office/drawing/2014/main" val="3118279892"/>
                  </a:ext>
                </a:extLst>
              </a:tr>
              <a:tr h="410756">
                <a:tc>
                  <a:txBody>
                    <a:bodyPr/>
                    <a:lstStyle/>
                    <a:p>
                      <a:r>
                        <a:rPr lang="en-US"/>
                        <a:t>Authorization Delay</a:t>
                      </a:r>
                    </a:p>
                  </a:txBody>
                  <a:tcPr/>
                </a:tc>
                <a:tc>
                  <a:txBody>
                    <a:bodyPr/>
                    <a:lstStyle/>
                    <a:p>
                      <a:r>
                        <a:rPr lang="en-US"/>
                        <a:t>At the time of the action</a:t>
                      </a:r>
                    </a:p>
                  </a:txBody>
                  <a:tcPr/>
                </a:tc>
                <a:extLst>
                  <a:ext uri="{0D108BD9-81ED-4DB2-BD59-A6C34878D82A}">
                    <a16:rowId xmlns:a16="http://schemas.microsoft.com/office/drawing/2014/main" val="556829282"/>
                  </a:ext>
                </a:extLst>
              </a:tr>
              <a:tr h="410756">
                <a:tc>
                  <a:txBody>
                    <a:bodyPr/>
                    <a:lstStyle/>
                    <a:p>
                      <a:r>
                        <a:rPr lang="en-US"/>
                        <a:t>Payment Denial</a:t>
                      </a:r>
                    </a:p>
                  </a:txBody>
                  <a:tcPr/>
                </a:tc>
                <a:tc>
                  <a:txBody>
                    <a:bodyPr/>
                    <a:lstStyle/>
                    <a:p>
                      <a:r>
                        <a:rPr lang="en-US"/>
                        <a:t>At the time of the action</a:t>
                      </a:r>
                    </a:p>
                  </a:txBody>
                  <a:tcPr/>
                </a:tc>
                <a:extLst>
                  <a:ext uri="{0D108BD9-81ED-4DB2-BD59-A6C34878D82A}">
                    <a16:rowId xmlns:a16="http://schemas.microsoft.com/office/drawing/2014/main" val="652599362"/>
                  </a:ext>
                </a:extLst>
              </a:tr>
              <a:tr h="410756">
                <a:tc>
                  <a:txBody>
                    <a:bodyPr/>
                    <a:lstStyle/>
                    <a:p>
                      <a:r>
                        <a:rPr lang="en-US"/>
                        <a:t>Financial Liability</a:t>
                      </a:r>
                    </a:p>
                  </a:txBody>
                  <a:tcPr/>
                </a:tc>
                <a:tc>
                  <a:txBody>
                    <a:bodyPr/>
                    <a:lstStyle/>
                    <a:p>
                      <a:r>
                        <a:rPr lang="en-US"/>
                        <a:t>At the time of the action</a:t>
                      </a:r>
                    </a:p>
                  </a:txBody>
                  <a:tcPr/>
                </a:tc>
                <a:extLst>
                  <a:ext uri="{0D108BD9-81ED-4DB2-BD59-A6C34878D82A}">
                    <a16:rowId xmlns:a16="http://schemas.microsoft.com/office/drawing/2014/main" val="205623077"/>
                  </a:ext>
                </a:extLst>
              </a:tr>
            </a:tbl>
          </a:graphicData>
        </a:graphic>
      </p:graphicFrame>
      <p:pic>
        <p:nvPicPr>
          <p:cNvPr id="23" name="Audio 22">
            <a:hlinkClick r:id="" action="ppaction://media"/>
            <a:extLst>
              <a:ext uri="{FF2B5EF4-FFF2-40B4-BE49-F238E27FC236}">
                <a16:creationId xmlns:a16="http://schemas.microsoft.com/office/drawing/2014/main" id="{05E29193-114F-CCD9-A335-6B4563596EB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689069959"/>
      </p:ext>
    </p:extLst>
  </p:cSld>
  <p:clrMapOvr>
    <a:masterClrMapping/>
  </p:clrMapOvr>
  <mc:AlternateContent xmlns:mc="http://schemas.openxmlformats.org/markup-compatibility/2006" xmlns:p14="http://schemas.microsoft.com/office/powerpoint/2010/main">
    <mc:Choice Requires="p14">
      <p:transition spd="slow" p14:dur="2000" advTm="9863"/>
    </mc:Choice>
    <mc:Fallback xmlns="">
      <p:transition spd="slow" advTm="98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79E27D9-03C7-44E2-9FF8-15D0C8506A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44A635A-BDC1-593B-3B03-F6454232FB3A}"/>
              </a:ext>
            </a:extLst>
          </p:cNvPr>
          <p:cNvSpPr>
            <a:spLocks noGrp="1"/>
          </p:cNvSpPr>
          <p:nvPr>
            <p:ph type="title"/>
          </p:nvPr>
        </p:nvSpPr>
        <p:spPr>
          <a:xfrm>
            <a:off x="1136397" y="-657736"/>
            <a:ext cx="9688296" cy="1642969"/>
          </a:xfrm>
        </p:spPr>
        <p:txBody>
          <a:bodyPr anchor="b">
            <a:normAutofit/>
          </a:bodyPr>
          <a:lstStyle/>
          <a:p>
            <a:pPr algn="ctr"/>
            <a:r>
              <a:rPr lang="en-US" sz="4000" b="1"/>
              <a:t>Required Formatting</a:t>
            </a:r>
            <a:endParaRPr lang="en-US" sz="4000" b="1">
              <a:highlight>
                <a:srgbClr val="FFFF00"/>
              </a:highlight>
            </a:endParaRPr>
          </a:p>
        </p:txBody>
      </p:sp>
      <p:sp>
        <p:nvSpPr>
          <p:cNvPr id="3" name="Content Placeholder 2">
            <a:extLst>
              <a:ext uri="{FF2B5EF4-FFF2-40B4-BE49-F238E27FC236}">
                <a16:creationId xmlns:a16="http://schemas.microsoft.com/office/drawing/2014/main" id="{98C8697A-FDAF-81C2-9F34-4AB81FCA68C8}"/>
              </a:ext>
            </a:extLst>
          </p:cNvPr>
          <p:cNvSpPr>
            <a:spLocks noGrp="1"/>
          </p:cNvSpPr>
          <p:nvPr>
            <p:ph idx="1"/>
          </p:nvPr>
        </p:nvSpPr>
        <p:spPr>
          <a:xfrm>
            <a:off x="1136397" y="1337754"/>
            <a:ext cx="9688296" cy="4148646"/>
          </a:xfrm>
        </p:spPr>
        <p:txBody>
          <a:bodyPr vert="horz" lIns="91440" tIns="45720" rIns="91440" bIns="45720" rtlCol="0" anchor="t">
            <a:normAutofit/>
          </a:bodyPr>
          <a:lstStyle/>
          <a:p>
            <a:r>
              <a:rPr lang="en-US" sz="1800" b="0" i="0" u="none" strike="noStrike" baseline="0">
                <a:latin typeface="Calibri"/>
                <a:cs typeface="Calibri"/>
              </a:rPr>
              <a:t>Each available letter and required</a:t>
            </a:r>
            <a:r>
              <a:rPr lang="en-US" sz="1800">
                <a:latin typeface="Calibri"/>
                <a:cs typeface="Calibri"/>
              </a:rPr>
              <a:t> enclosures</a:t>
            </a:r>
            <a:r>
              <a:rPr lang="en-US" sz="1800" b="0" i="0" u="none" strike="noStrike" baseline="0">
                <a:latin typeface="Calibri"/>
                <a:cs typeface="Calibri"/>
              </a:rPr>
              <a:t> </a:t>
            </a:r>
            <a:r>
              <a:rPr lang="en-US" sz="1800">
                <a:latin typeface="Calibri"/>
                <a:cs typeface="Calibri"/>
              </a:rPr>
              <a:t>have</a:t>
            </a:r>
            <a:r>
              <a:rPr lang="en-US" sz="1800" b="0" i="0" u="none" strike="noStrike" baseline="0">
                <a:latin typeface="Calibri"/>
                <a:cs typeface="Calibri"/>
              </a:rPr>
              <a:t> been customized for Sonoma County users and translated into Spanish versions.</a:t>
            </a:r>
          </a:p>
          <a:p>
            <a:r>
              <a:rPr lang="en-US" sz="1800" b="0" i="0" u="none" strike="noStrike" baseline="0">
                <a:latin typeface="Calibri"/>
                <a:cs typeface="Calibri"/>
              </a:rPr>
              <a:t>The type of letter name is located: </a:t>
            </a:r>
          </a:p>
          <a:p>
            <a:pPr marL="457200" lvl="1" indent="0">
              <a:buNone/>
            </a:pPr>
            <a:r>
              <a:rPr lang="en-US" sz="1800" b="0" i="0" u="none" strike="noStrike" baseline="0">
                <a:latin typeface="Calibri"/>
                <a:cs typeface="Calibri"/>
              </a:rPr>
              <a:t>1) </a:t>
            </a:r>
            <a:r>
              <a:rPr lang="en-US" sz="1800">
                <a:latin typeface="Calibri"/>
                <a:cs typeface="Calibri"/>
              </a:rPr>
              <a:t>On the Word</a:t>
            </a:r>
            <a:r>
              <a:rPr lang="en-US" sz="1800" b="0" i="0" u="none" strike="noStrike" baseline="0">
                <a:latin typeface="Calibri"/>
                <a:cs typeface="Calibri"/>
              </a:rPr>
              <a:t> File name</a:t>
            </a:r>
          </a:p>
          <a:p>
            <a:pPr marL="457200" lvl="1" indent="0">
              <a:buNone/>
            </a:pPr>
            <a:r>
              <a:rPr lang="en-US" sz="1800" b="0" i="0" u="none" strike="noStrike" baseline="0">
                <a:latin typeface="Calibri"/>
                <a:cs typeface="Calibri"/>
              </a:rPr>
              <a:t>2)</a:t>
            </a:r>
            <a:r>
              <a:rPr lang="en-US" sz="1800">
                <a:latin typeface="Calibri"/>
                <a:cs typeface="Calibri"/>
              </a:rPr>
              <a:t> At the top of the NOABD letter</a:t>
            </a:r>
            <a:r>
              <a:rPr lang="en-US" sz="1800" b="0" i="0" u="none" strike="noStrike" baseline="0">
                <a:latin typeface="Calibri"/>
                <a:cs typeface="Calibri"/>
              </a:rPr>
              <a:t>  </a:t>
            </a:r>
          </a:p>
          <a:p>
            <a:pPr marL="457200" lvl="1" indent="0">
              <a:buNone/>
            </a:pPr>
            <a:r>
              <a:rPr lang="en-US" sz="1800" b="0" i="0" u="none" strike="noStrike" baseline="0">
                <a:latin typeface="Calibri"/>
                <a:cs typeface="Calibri"/>
              </a:rPr>
              <a:t>3) </a:t>
            </a:r>
            <a:r>
              <a:rPr lang="en-US" sz="1800">
                <a:latin typeface="Calibri"/>
                <a:cs typeface="Calibri"/>
              </a:rPr>
              <a:t>On the letter</a:t>
            </a:r>
            <a:r>
              <a:rPr lang="en-US" sz="1800" b="0" i="0" u="none" strike="noStrike" baseline="0">
                <a:latin typeface="Calibri"/>
                <a:cs typeface="Calibri"/>
              </a:rPr>
              <a:t> footer</a:t>
            </a:r>
          </a:p>
          <a:p>
            <a:r>
              <a:rPr lang="en-US" sz="1800" b="0" i="0" u="none" strike="noStrike" baseline="0">
                <a:latin typeface="Calibri"/>
                <a:cs typeface="Calibri"/>
              </a:rPr>
              <a:t>Each available letter is a FINAL VERSION and shall not be modified; </a:t>
            </a:r>
            <a:r>
              <a:rPr lang="en-US" sz="1800" b="0" i="0" u="sng" strike="noStrike" baseline="0">
                <a:latin typeface="Calibri"/>
                <a:cs typeface="Calibri"/>
              </a:rPr>
              <a:t>Citations shall remain in the letter</a:t>
            </a:r>
            <a:r>
              <a:rPr lang="en-US" sz="1800" b="0" i="0" u="none" strike="noStrike" baseline="0">
                <a:latin typeface="Calibri"/>
                <a:cs typeface="Calibri"/>
              </a:rPr>
              <a:t>.</a:t>
            </a:r>
          </a:p>
          <a:p>
            <a:r>
              <a:rPr lang="en-US" sz="1800" b="0" i="0" u="none" strike="noStrike" baseline="0">
                <a:latin typeface="Calibri"/>
                <a:cs typeface="Calibri"/>
              </a:rPr>
              <a:t>Letter author shall only insert clear, simple and concise wording into identified areas.</a:t>
            </a:r>
          </a:p>
          <a:p>
            <a:r>
              <a:rPr lang="en-US" sz="1800" b="0" i="0" u="none" strike="noStrike" baseline="0">
                <a:latin typeface="Calibri"/>
                <a:cs typeface="Calibri"/>
              </a:rPr>
              <a:t>Quarterly a copy of all</a:t>
            </a:r>
            <a:r>
              <a:rPr lang="en-US" sz="1800">
                <a:latin typeface="Calibri"/>
                <a:cs typeface="Calibri"/>
              </a:rPr>
              <a:t> completed NOABDs will be</a:t>
            </a:r>
            <a:r>
              <a:rPr lang="en-US" sz="1800" b="0" i="0" u="none" strike="noStrike" baseline="0">
                <a:latin typeface="Calibri"/>
                <a:cs typeface="Calibri"/>
              </a:rPr>
              <a:t> </a:t>
            </a:r>
            <a:r>
              <a:rPr lang="en-US" sz="1800">
                <a:latin typeface="Calibri"/>
                <a:cs typeface="Calibri"/>
              </a:rPr>
              <a:t>securely sent electronically</a:t>
            </a:r>
            <a:r>
              <a:rPr lang="en-US" sz="1800" b="0" i="0" u="none" strike="noStrike" baseline="0">
                <a:latin typeface="Calibri"/>
                <a:cs typeface="Calibri"/>
              </a:rPr>
              <a:t> to Quality Assurance via </a:t>
            </a:r>
            <a:r>
              <a:rPr lang="en-US" sz="1800">
                <a:latin typeface="Calibri"/>
                <a:cs typeface="Calibri"/>
              </a:rPr>
              <a:t>the </a:t>
            </a:r>
            <a:r>
              <a:rPr lang="en-US" sz="1800" b="0" i="0" u="none" strike="noStrike" baseline="0">
                <a:latin typeface="Calibri"/>
                <a:cs typeface="Calibri"/>
              </a:rPr>
              <a:t>BHQA email for filing and </a:t>
            </a:r>
            <a:r>
              <a:rPr lang="en-US" sz="1800">
                <a:latin typeface="Calibri"/>
                <a:cs typeface="Calibri"/>
              </a:rPr>
              <a:t>reporting purposes - </a:t>
            </a:r>
            <a:r>
              <a:rPr lang="en-US" sz="1800" err="1">
                <a:latin typeface="Calibri"/>
                <a:cs typeface="Calibri"/>
              </a:rPr>
              <a:t>BHQA@sonoma-county.org</a:t>
            </a:r>
            <a:endParaRPr lang="en-US" sz="1800" b="0" i="0" u="none" strike="noStrike" baseline="0">
              <a:latin typeface="Calibri"/>
              <a:cs typeface="Calibri"/>
            </a:endParaRPr>
          </a:p>
          <a:p>
            <a:endParaRPr lang="en-US" sz="1700"/>
          </a:p>
        </p:txBody>
      </p:sp>
      <p:sp>
        <p:nvSpPr>
          <p:cNvPr id="10" name="Rectangle 9">
            <a:extLst>
              <a:ext uri="{FF2B5EF4-FFF2-40B4-BE49-F238E27FC236}">
                <a16:creationId xmlns:a16="http://schemas.microsoft.com/office/drawing/2014/main" id="{EEBF1590-3B36-48EE-A89D-3B6F3CB256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C8F6C8C-AB5A-4548-942D-E3FD40ACB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1453808"/>
      </p:ext>
    </p:extLst>
  </p:cSld>
  <p:clrMapOvr>
    <a:masterClrMapping/>
  </p:clrMapOvr>
  <mc:AlternateContent xmlns:mc="http://schemas.openxmlformats.org/markup-compatibility/2006" xmlns:p14="http://schemas.microsoft.com/office/powerpoint/2010/main">
    <mc:Choice Requires="p14">
      <p:transition spd="slow" p14:dur="2000" advTm="120"/>
    </mc:Choice>
    <mc:Fallback xmlns="">
      <p:transition spd="slow" advTm="12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79E27D9-03C7-44E2-9FF8-15D0C8506A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DF9991A-544F-CCFB-E932-ED43DB638D5C}"/>
              </a:ext>
            </a:extLst>
          </p:cNvPr>
          <p:cNvSpPr>
            <a:spLocks noGrp="1"/>
          </p:cNvSpPr>
          <p:nvPr>
            <p:ph type="title"/>
          </p:nvPr>
        </p:nvSpPr>
        <p:spPr>
          <a:xfrm>
            <a:off x="1136397" y="-433765"/>
            <a:ext cx="9688296" cy="1642969"/>
          </a:xfrm>
        </p:spPr>
        <p:txBody>
          <a:bodyPr anchor="b">
            <a:normAutofit/>
          </a:bodyPr>
          <a:lstStyle/>
          <a:p>
            <a:pPr algn="ctr"/>
            <a:r>
              <a:rPr lang="en-US" sz="4000" b="1"/>
              <a:t>Required Enclosures </a:t>
            </a:r>
          </a:p>
        </p:txBody>
      </p:sp>
      <p:sp>
        <p:nvSpPr>
          <p:cNvPr id="3" name="Content Placeholder 2">
            <a:extLst>
              <a:ext uri="{FF2B5EF4-FFF2-40B4-BE49-F238E27FC236}">
                <a16:creationId xmlns:a16="http://schemas.microsoft.com/office/drawing/2014/main" id="{EC7DC50F-19C7-821F-3966-E9ED886BE8A0}"/>
              </a:ext>
            </a:extLst>
          </p:cNvPr>
          <p:cNvSpPr>
            <a:spLocks noGrp="1"/>
          </p:cNvSpPr>
          <p:nvPr>
            <p:ph idx="1"/>
          </p:nvPr>
        </p:nvSpPr>
        <p:spPr>
          <a:xfrm>
            <a:off x="1136397" y="1642969"/>
            <a:ext cx="9688296" cy="4027034"/>
          </a:xfrm>
        </p:spPr>
        <p:txBody>
          <a:bodyPr vert="horz" lIns="91440" tIns="45720" rIns="91440" bIns="45720" rtlCol="0" anchor="t">
            <a:normAutofit/>
          </a:bodyPr>
          <a:lstStyle/>
          <a:p>
            <a:r>
              <a:rPr lang="en-US" sz="2000" b="1" i="0" u="none" strike="noStrike" baseline="0">
                <a:latin typeface="Calibri" panose="020F0502020204030204" pitchFamily="34" charset="0"/>
                <a:cs typeface="Calibri" panose="020F0502020204030204" pitchFamily="34" charset="0"/>
              </a:rPr>
              <a:t>There are </a:t>
            </a:r>
            <a:r>
              <a:rPr lang="en-US" sz="2000" b="1" i="0" u="sng" strike="noStrike" baseline="0">
                <a:latin typeface="Calibri" panose="020F0502020204030204" pitchFamily="34" charset="0"/>
                <a:cs typeface="Calibri" panose="020F0502020204030204" pitchFamily="34" charset="0"/>
              </a:rPr>
              <a:t>3 Required </a:t>
            </a:r>
            <a:r>
              <a:rPr lang="en-US" sz="2000" b="1" u="sng">
                <a:latin typeface="Calibri" panose="020F0502020204030204" pitchFamily="34" charset="0"/>
                <a:cs typeface="Calibri" panose="020F0502020204030204" pitchFamily="34" charset="0"/>
              </a:rPr>
              <a:t>Enclosures </a:t>
            </a:r>
            <a:r>
              <a:rPr lang="en-US" sz="2000" b="1" i="0" u="none" strike="noStrike" baseline="0">
                <a:latin typeface="Calibri" panose="020F0502020204030204" pitchFamily="34" charset="0"/>
                <a:cs typeface="Calibri" panose="020F0502020204030204" pitchFamily="34" charset="0"/>
              </a:rPr>
              <a:t>for all NOABD letters:</a:t>
            </a:r>
          </a:p>
          <a:p>
            <a:pPr marL="0" indent="0">
              <a:buNone/>
            </a:pPr>
            <a:r>
              <a:rPr lang="en-US" sz="2000" b="0" i="0" u="none" strike="noStrike" baseline="0">
                <a:latin typeface="Calibri" panose="020F0502020204030204" pitchFamily="34" charset="0"/>
                <a:cs typeface="Calibri" panose="020F0502020204030204" pitchFamily="34" charset="0"/>
              </a:rPr>
              <a:t>	1. NOABD “Your Rights” Attachment</a:t>
            </a:r>
          </a:p>
          <a:p>
            <a:pPr marL="0" indent="0">
              <a:buNone/>
            </a:pPr>
            <a:r>
              <a:rPr lang="en-US" sz="2000" b="0" i="0" u="none" strike="noStrike" baseline="0">
                <a:latin typeface="Calibri" panose="020F0502020204030204" pitchFamily="34" charset="0"/>
                <a:cs typeface="Calibri" panose="020F0502020204030204" pitchFamily="34" charset="0"/>
              </a:rPr>
              <a:t>	2. Nondiscrimination Notice</a:t>
            </a:r>
          </a:p>
          <a:p>
            <a:pPr marL="0" indent="0">
              <a:buNone/>
            </a:pPr>
            <a:r>
              <a:rPr lang="en-US" sz="2000" b="0" i="0" u="none" strike="noStrike" baseline="0">
                <a:latin typeface="Calibri" panose="020F0502020204030204" pitchFamily="34" charset="0"/>
                <a:cs typeface="Calibri" panose="020F0502020204030204" pitchFamily="34" charset="0"/>
              </a:rPr>
              <a:t>	3. Language Taglines</a:t>
            </a:r>
          </a:p>
          <a:p>
            <a:pPr marL="0" indent="0">
              <a:buNone/>
            </a:pPr>
            <a:endParaRPr lang="en-US" sz="2000">
              <a:latin typeface="Calibri" panose="020F0502020204030204" pitchFamily="34" charset="0"/>
              <a:cs typeface="Calibri" panose="020F0502020204030204" pitchFamily="34" charset="0"/>
            </a:endParaRPr>
          </a:p>
          <a:p>
            <a:r>
              <a:rPr lang="en-US" sz="2000" b="0" i="0" u="none" strike="noStrike" baseline="0">
                <a:latin typeface="Calibri" panose="020F0502020204030204" pitchFamily="34" charset="0"/>
                <a:cs typeface="Calibri" panose="020F0502020204030204" pitchFamily="34" charset="0"/>
              </a:rPr>
              <a:t>The Author shall print out </a:t>
            </a:r>
            <a:r>
              <a:rPr lang="en-US" sz="2000">
                <a:latin typeface="Calibri" panose="020F0502020204030204" pitchFamily="34" charset="0"/>
                <a:cs typeface="Calibri" panose="020F0502020204030204" pitchFamily="34" charset="0"/>
              </a:rPr>
              <a:t>the NOABD with the </a:t>
            </a:r>
            <a:r>
              <a:rPr lang="en-US" sz="2000" b="0" i="0" u="none" strike="noStrike" baseline="0">
                <a:latin typeface="Calibri" panose="020F0502020204030204" pitchFamily="34" charset="0"/>
                <a:cs typeface="Calibri" panose="020F0502020204030204" pitchFamily="34" charset="0"/>
              </a:rPr>
              <a:t>three (3)</a:t>
            </a:r>
            <a:r>
              <a:rPr lang="en-US" sz="2000">
                <a:latin typeface="Calibri" panose="020F0502020204030204" pitchFamily="34" charset="0"/>
                <a:cs typeface="Calibri" panose="020F0502020204030204" pitchFamily="34" charset="0"/>
              </a:rPr>
              <a:t> enclosures</a:t>
            </a:r>
            <a:r>
              <a:rPr lang="en-US" sz="2000" b="0" i="0" u="none" strike="noStrike" baseline="0">
                <a:latin typeface="Calibri" panose="020F0502020204030204" pitchFamily="34" charset="0"/>
                <a:cs typeface="Calibri" panose="020F0502020204030204" pitchFamily="34" charset="0"/>
              </a:rPr>
              <a:t> using both sides of paper</a:t>
            </a:r>
            <a:r>
              <a:rPr lang="en-US" sz="2000">
                <a:latin typeface="Calibri" panose="020F0502020204030204" pitchFamily="34" charset="0"/>
                <a:cs typeface="Calibri" panose="020F0502020204030204" pitchFamily="34" charset="0"/>
              </a:rPr>
              <a:t>,</a:t>
            </a:r>
            <a:r>
              <a:rPr lang="en-US" sz="2000" b="0" i="0" u="none" strike="noStrike" baseline="0">
                <a:latin typeface="Calibri" panose="020F0502020204030204" pitchFamily="34" charset="0"/>
                <a:cs typeface="Calibri" panose="020F0502020204030204" pitchFamily="34" charset="0"/>
              </a:rPr>
              <a:t> when possible</a:t>
            </a:r>
            <a:r>
              <a:rPr lang="en-US" sz="2000">
                <a:latin typeface="Calibri" panose="020F0502020204030204" pitchFamily="34" charset="0"/>
                <a:cs typeface="Calibri" panose="020F0502020204030204" pitchFamily="34" charset="0"/>
              </a:rPr>
              <a:t>,</a:t>
            </a:r>
            <a:r>
              <a:rPr lang="en-US" sz="2000" b="0" i="0" u="none" strike="noStrike" baseline="0">
                <a:latin typeface="Calibri" panose="020F0502020204030204" pitchFamily="34" charset="0"/>
                <a:cs typeface="Calibri" panose="020F0502020204030204" pitchFamily="34" charset="0"/>
              </a:rPr>
              <a:t> to minimize volume. </a:t>
            </a:r>
            <a:r>
              <a:rPr lang="en-US" sz="2000" b="1" i="0" u="none" strike="noStrike" baseline="0">
                <a:latin typeface="Calibri" panose="020F0502020204030204" pitchFamily="34" charset="0"/>
                <a:cs typeface="Calibri" panose="020F0502020204030204" pitchFamily="34" charset="0"/>
              </a:rPr>
              <a:t>Please do not change any font sizing or special characterization.</a:t>
            </a:r>
          </a:p>
          <a:p>
            <a:pPr marL="0" indent="0">
              <a:buNone/>
            </a:pPr>
            <a:endParaRPr lang="en-US" sz="2000"/>
          </a:p>
        </p:txBody>
      </p:sp>
      <p:sp>
        <p:nvSpPr>
          <p:cNvPr id="10" name="Rectangle 9">
            <a:extLst>
              <a:ext uri="{FF2B5EF4-FFF2-40B4-BE49-F238E27FC236}">
                <a16:creationId xmlns:a16="http://schemas.microsoft.com/office/drawing/2014/main" id="{EEBF1590-3B36-48EE-A89D-3B6F3CB256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C8F6C8C-AB5A-4548-942D-E3FD40ACB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Audio 19">
            <a:hlinkClick r:id="" action="ppaction://media"/>
            <a:extLst>
              <a:ext uri="{FF2B5EF4-FFF2-40B4-BE49-F238E27FC236}">
                <a16:creationId xmlns:a16="http://schemas.microsoft.com/office/drawing/2014/main" id="{69A5620D-101C-3384-B177-B42F3D0209F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725126432"/>
      </p:ext>
    </p:extLst>
  </p:cSld>
  <p:clrMapOvr>
    <a:masterClrMapping/>
  </p:clrMapOvr>
  <mc:AlternateContent xmlns:mc="http://schemas.openxmlformats.org/markup-compatibility/2006" xmlns:p14="http://schemas.microsoft.com/office/powerpoint/2010/main">
    <mc:Choice Requires="p14">
      <p:transition spd="slow" p14:dur="2000" advTm="22611"/>
    </mc:Choice>
    <mc:Fallback xmlns="">
      <p:transition spd="slow" advTm="226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9b763aee-a49d-41b1-a0ba-764d04e2fd00">
      <Terms xmlns="http://schemas.microsoft.com/office/infopath/2007/PartnerControls"/>
    </lcf76f155ced4ddcb4097134ff3c332f>
    <TaxCatchAll xmlns="f1054d0d-389e-40b1-b456-9363c40ed666"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CF9CFF39D934DD42A8429045CC3302FA" ma:contentTypeVersion="15" ma:contentTypeDescription="Create a new document." ma:contentTypeScope="" ma:versionID="7be700cf24eadcaa0651725128d09428">
  <xsd:schema xmlns:xsd="http://www.w3.org/2001/XMLSchema" xmlns:xs="http://www.w3.org/2001/XMLSchema" xmlns:p="http://schemas.microsoft.com/office/2006/metadata/properties" xmlns:ns2="9b763aee-a49d-41b1-a0ba-764d04e2fd00" xmlns:ns3="f1054d0d-389e-40b1-b456-9363c40ed666" targetNamespace="http://schemas.microsoft.com/office/2006/metadata/properties" ma:root="true" ma:fieldsID="dafc85dc9207e837506593fe0dcf1936" ns2:_="" ns3:_="">
    <xsd:import namespace="9b763aee-a49d-41b1-a0ba-764d04e2fd00"/>
    <xsd:import namespace="f1054d0d-389e-40b1-b456-9363c40ed666"/>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MediaServiceSearchProperties" minOccurs="0"/>
                <xsd:element ref="ns3:SharedWithUsers" minOccurs="0"/>
                <xsd:element ref="ns3:SharedWithDetails" minOccurs="0"/>
                <xsd:element ref="ns2:lcf76f155ced4ddcb4097134ff3c332f" minOccurs="0"/>
                <xsd:element ref="ns3:TaxCatchAll"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b763aee-a49d-41b1-a0ba-764d04e2fd0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SearchProperties" ma:index="15" nillable="true" ma:displayName="MediaServiceSearchProperties" ma:hidden="true" ma:internalName="MediaServiceSearchProperties" ma:readOnly="true">
      <xsd:simpleType>
        <xsd:restriction base="dms:Note"/>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6a548d21-6c86-4e33-8bb5-3bd772540cb4" ma:termSetId="09814cd3-568e-fe90-9814-8d621ff8fb84" ma:anchorId="fba54fb3-c3e1-fe81-a776-ca4b69148c4d" ma:open="true" ma:isKeyword="false">
      <xsd:complexType>
        <xsd:sequence>
          <xsd:element ref="pc:Terms" minOccurs="0" maxOccurs="1"/>
        </xsd:sequence>
      </xsd:complexType>
    </xsd:element>
    <xsd:element name="MediaServiceOCR" ma:index="21" nillable="true" ma:displayName="Extracted Text" ma:internalName="MediaServiceOCR" ma:readOnly="true">
      <xsd:simpleType>
        <xsd:restriction base="dms:Note">
          <xsd:maxLength value="255"/>
        </xsd:restriction>
      </xsd:simpleType>
    </xsd:element>
    <xsd:element name="MediaServiceLocation" ma:index="22"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1054d0d-389e-40b1-b456-9363c40ed666"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fd5c385a-1bc2-4ef5-9e7f-6e4181c98ef6}" ma:internalName="TaxCatchAll" ma:showField="CatchAllData" ma:web="f1054d0d-389e-40b1-b456-9363c40ed66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976BC1E-4EED-4ACB-B3B7-706E29F7995D}">
  <ds:schemaRefs>
    <ds:schemaRef ds:uri="http://schemas.microsoft.com/office/2006/documentManagement/types"/>
    <ds:schemaRef ds:uri="http://schemas.microsoft.com/office/2006/metadata/properties"/>
    <ds:schemaRef ds:uri="http://purl.org/dc/dcmitype/"/>
    <ds:schemaRef ds:uri="http://purl.org/dc/elements/1.1/"/>
    <ds:schemaRef ds:uri="9b763aee-a49d-41b1-a0ba-764d04e2fd00"/>
    <ds:schemaRef ds:uri="http://www.w3.org/XML/1998/namespace"/>
    <ds:schemaRef ds:uri="http://schemas.microsoft.com/office/infopath/2007/PartnerControls"/>
    <ds:schemaRef ds:uri="http://schemas.openxmlformats.org/package/2006/metadata/core-properties"/>
    <ds:schemaRef ds:uri="f1054d0d-389e-40b1-b456-9363c40ed666"/>
    <ds:schemaRef ds:uri="http://purl.org/dc/terms/"/>
  </ds:schemaRefs>
</ds:datastoreItem>
</file>

<file path=customXml/itemProps2.xml><?xml version="1.0" encoding="utf-8"?>
<ds:datastoreItem xmlns:ds="http://schemas.openxmlformats.org/officeDocument/2006/customXml" ds:itemID="{C8C830DB-235E-4441-A51E-AC9FFFC28124}">
  <ds:schemaRefs>
    <ds:schemaRef ds:uri="http://schemas.microsoft.com/sharepoint/v3/contenttype/forms"/>
  </ds:schemaRefs>
</ds:datastoreItem>
</file>

<file path=customXml/itemProps3.xml><?xml version="1.0" encoding="utf-8"?>
<ds:datastoreItem xmlns:ds="http://schemas.openxmlformats.org/officeDocument/2006/customXml" ds:itemID="{57312275-DD3A-4447-9FA4-6D676582F5D0}">
  <ds:schemaRefs>
    <ds:schemaRef ds:uri="9b763aee-a49d-41b1-a0ba-764d04e2fd00"/>
    <ds:schemaRef ds:uri="f1054d0d-389e-40b1-b456-9363c40ed66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0</TotalTime>
  <Words>2926</Words>
  <Application>Microsoft Office PowerPoint</Application>
  <PresentationFormat>Widescreen</PresentationFormat>
  <Paragraphs>245</Paragraphs>
  <Slides>29</Slides>
  <Notes>1</Notes>
  <HiddenSlides>0</HiddenSlides>
  <MMClips>28</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29</vt:i4>
      </vt:variant>
    </vt:vector>
  </HeadingPairs>
  <TitlesOfParts>
    <vt:vector size="38" baseType="lpstr">
      <vt:lpstr>Aptos</vt:lpstr>
      <vt:lpstr>Aptos Display</vt:lpstr>
      <vt:lpstr>Arial</vt:lpstr>
      <vt:lpstr>Calibri</vt:lpstr>
      <vt:lpstr>Calibri-Bold</vt:lpstr>
      <vt:lpstr>Calibri-Light</vt:lpstr>
      <vt:lpstr>Segoe UI</vt:lpstr>
      <vt:lpstr>Wingdings</vt:lpstr>
      <vt:lpstr>Office Theme</vt:lpstr>
      <vt:lpstr>Notice of Adverse Benefit Determination Behavioral Health Division (BHD)</vt:lpstr>
      <vt:lpstr>Training Goals &amp; Objectives </vt:lpstr>
      <vt:lpstr>NOABDs</vt:lpstr>
      <vt:lpstr>NOABDS</vt:lpstr>
      <vt:lpstr>NOABDS</vt:lpstr>
      <vt:lpstr>ABDs – Adverse Benefit Determinations</vt:lpstr>
      <vt:lpstr>Timing of the Notice</vt:lpstr>
      <vt:lpstr>Required Formatting</vt:lpstr>
      <vt:lpstr>Required Enclosures </vt:lpstr>
      <vt:lpstr>Required Enclosures</vt:lpstr>
      <vt:lpstr>Fillable Areas of the NOABD</vt:lpstr>
      <vt:lpstr>              Example: Denial Notice NOABD</vt:lpstr>
      <vt:lpstr>Common NOABD Types</vt:lpstr>
      <vt:lpstr>NOABD: Delivery System</vt:lpstr>
      <vt:lpstr>PowerPoint Presentation</vt:lpstr>
      <vt:lpstr>NOABD: Timely Access</vt:lpstr>
      <vt:lpstr>NOABD: Timely Access</vt:lpstr>
      <vt:lpstr>NOABD: Service Denial Notice</vt:lpstr>
      <vt:lpstr>NOABD: Service Denial Notice </vt:lpstr>
      <vt:lpstr>NOABD: Modification</vt:lpstr>
      <vt:lpstr>NOABD: Modification</vt:lpstr>
      <vt:lpstr>NOABD: Termination</vt:lpstr>
      <vt:lpstr>NOABD: Termination </vt:lpstr>
      <vt:lpstr>PowerPoint Presentation</vt:lpstr>
      <vt:lpstr>NOABDs Issued only by the County</vt:lpstr>
      <vt:lpstr>PowerPoint Presentation</vt:lpstr>
      <vt:lpstr>PowerPoint Presentation</vt:lpstr>
      <vt:lpstr>Resources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Notice of Adverse Benefit Determination DMC-ODS Specific Training</dc:title>
  <dc:creator>Trisha Sheldon</dc:creator>
  <cp:lastModifiedBy>Melanie Skultety</cp:lastModifiedBy>
  <cp:revision>2</cp:revision>
  <cp:lastPrinted>2024-06-11T15:57:51Z</cp:lastPrinted>
  <dcterms:created xsi:type="dcterms:W3CDTF">2024-06-10T22:07:25Z</dcterms:created>
  <dcterms:modified xsi:type="dcterms:W3CDTF">2026-05-21T15:44:02Z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0x010100CF9CFF39D934DD42A8429045CC3302FA</vt:lpwstr>
  </property>
  <property fmtid="{D5CDD505-2E9C-101B-9397-08002B2CF9AE}" pid="3" name="MediaServiceImageTags">
    <vt:lpwstr/>
  </property>
</Properties>
</file>